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7" r:id="rId10"/>
    <p:sldId id="268" r:id="rId11"/>
    <p:sldId id="281" r:id="rId12"/>
    <p:sldId id="266" r:id="rId13"/>
    <p:sldId id="265" r:id="rId14"/>
    <p:sldId id="264" r:id="rId15"/>
    <p:sldId id="263" r:id="rId16"/>
    <p:sldId id="274" r:id="rId17"/>
    <p:sldId id="287" r:id="rId18"/>
    <p:sldId id="286" r:id="rId19"/>
    <p:sldId id="288" r:id="rId20"/>
    <p:sldId id="269" r:id="rId21"/>
    <p:sldId id="270" r:id="rId22"/>
    <p:sldId id="271" r:id="rId23"/>
    <p:sldId id="272" r:id="rId24"/>
    <p:sldId id="275" r:id="rId25"/>
    <p:sldId id="273" r:id="rId26"/>
    <p:sldId id="276" r:id="rId27"/>
    <p:sldId id="277" r:id="rId28"/>
    <p:sldId id="278" r:id="rId29"/>
    <p:sldId id="279" r:id="rId30"/>
    <p:sldId id="284" r:id="rId31"/>
    <p:sldId id="280" r:id="rId32"/>
    <p:sldId id="282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0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3,2 млн касс</a:t>
            </a:r>
            <a:endParaRPr lang="ru-RU" dirty="0"/>
          </a:p>
        </c:rich>
      </c:tx>
      <c:layout>
        <c:manualLayout>
          <c:xMode val="edge"/>
          <c:yMode val="edge"/>
          <c:x val="0.35149638332705019"/>
          <c:y val="0.8247153446591155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863565155814056E-2"/>
          <c:y val="3.6155900107753908E-2"/>
          <c:w val="0.94432296726078502"/>
          <c:h val="0.753144642177805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Зарегистрированная ККТ, тыс. шт.</c:v>
                </c:pt>
              </c:strCache>
            </c:strRef>
          </c:tx>
          <c:dPt>
            <c:idx val="0"/>
            <c:bubble3D val="0"/>
            <c:spPr>
              <a:solidFill>
                <a:srgbClr val="4B3DFB"/>
              </a:solidFill>
            </c:spPr>
          </c:dPt>
          <c:dPt>
            <c:idx val="1"/>
            <c:bubble3D val="0"/>
            <c:spPr>
              <a:solidFill>
                <a:srgbClr val="FF9933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Фискальные регистраторы</c:v>
                </c:pt>
                <c:pt idx="1">
                  <c:v>Смарттерминалы</c:v>
                </c:pt>
                <c:pt idx="2">
                  <c:v>Автономные кассы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1700</c:v>
                </c:pt>
                <c:pt idx="1">
                  <c:v>700</c:v>
                </c:pt>
                <c:pt idx="2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1"/>
      </c:pieChart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2" b="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2000" dirty="0" smtClean="0"/>
              <a:t>Смарттерминалы</a:t>
            </a:r>
            <a:endParaRPr lang="ru-RU" sz="1800" dirty="0"/>
          </a:p>
        </c:rich>
      </c:tx>
      <c:layout>
        <c:manualLayout>
          <c:xMode val="edge"/>
          <c:yMode val="edge"/>
          <c:x val="6.8118926173605224E-2"/>
          <c:y val="6.65564304461942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856482387772407E-2"/>
          <c:y val="0.13947040396184934"/>
          <c:w val="0.94432296726078502"/>
          <c:h val="0.753144642177805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Зарегистрированная ККТ, тыс. шт.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4B3DFB"/>
              </a:solidFill>
            </c:spPr>
          </c:dPt>
          <c:dPt>
            <c:idx val="1"/>
            <c:bubble3D val="0"/>
            <c:spPr>
              <a:solidFill>
                <a:srgbClr val="FF9933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Все остальные</c:v>
                </c:pt>
                <c:pt idx="1">
                  <c:v>Эвотор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150000</c:v>
                </c:pt>
                <c:pt idx="1">
                  <c:v>550000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1"/>
      </c:pieChart>
      <c:spPr>
        <a:noFill/>
        <a:ln w="2542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 b="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4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9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3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4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1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1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0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3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0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7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9E90-8E07-403F-BBD5-73422D9FB766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BAB4-3E2D-414C-A566-8187238C6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2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4.jpeg"/><Relationship Id="rId7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rosto@1c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1077"/>
            <a:ext cx="59039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6972" y="555401"/>
            <a:ext cx="55451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Открытая система решений для малого ритейла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75841" y="4443958"/>
            <a:ext cx="49339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октября 2019</a:t>
            </a:r>
          </a:p>
          <a:p>
            <a:pPr algn="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Дмитрий Шустерняк</a:t>
            </a:r>
          </a:p>
        </p:txBody>
      </p:sp>
    </p:spTree>
    <p:extLst>
      <p:ext uri="{BB962C8B-B14F-4D97-AF65-F5344CB8AC3E}">
        <p14:creationId xmlns:p14="http://schemas.microsoft.com/office/powerpoint/2010/main" val="12396419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Интернет-сервис 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это просто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860709"/>
            <a:ext cx="7560000" cy="3984773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270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Интернет-сервис 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Эвотор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32584"/>
              </p:ext>
            </p:extLst>
          </p:nvPr>
        </p:nvGraphicFramePr>
        <p:xfrm>
          <a:off x="107950" y="864439"/>
          <a:ext cx="2735858" cy="314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04679" y="555526"/>
            <a:ext cx="2605088" cy="3168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России работает более 0,5 млн </a:t>
            </a:r>
            <a:r>
              <a:rPr lang="ru-RU" altLang="ru-RU" sz="18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Эвоторов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Несмотря на это, сейчас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 сама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себе, а Эвотор – сам по себе. А тем временем в разделе «Обмен с 1С» магазина приложений Эвотор – уже 49 сервисов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altLang="ru-RU" sz="1800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824881" cy="4499578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7614"/>
            <a:ext cx="171608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953" y="3795886"/>
            <a:ext cx="600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начале ноября интернет-сервис </a:t>
            </a:r>
            <a:r>
              <a:rPr lang="ru-RU" altLang="ru-RU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«1С:Касса для Эвотор» будет напрямую доступен в магазине  приложений Эвотор. Дополнительные сервисы для обмена </a:t>
            </a:r>
            <a:r>
              <a:rPr lang="ru-RU" altLang="ru-RU" u="sng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этой версией</a:t>
            </a:r>
            <a:r>
              <a:rPr lang="ru-RU" altLang="ru-RU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1С:Касса </a:t>
            </a:r>
            <a:r>
              <a:rPr lang="ru-RU" altLang="ru-RU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будут больше </a:t>
            </a:r>
            <a:r>
              <a:rPr lang="ru-RU" altLang="ru-RU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нужны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7788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локальное приложение для ПК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99542"/>
            <a:ext cx="4322638" cy="213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32040" y="843558"/>
            <a:ext cx="3960440" cy="1279525"/>
          </a:xfrm>
          <a:prstGeom prst="wedgeRectCallout">
            <a:avLst>
              <a:gd name="adj1" fmla="val -80414"/>
              <a:gd name="adj2" fmla="val 29813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180000" rIns="144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 1: Стабильный интернет для работы в облаке пока есть не везде.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 2: Многие пользователи не в восторге от идеи абонентской платы.</a:t>
            </a:r>
            <a:endParaRPr lang="ru-RU" altLang="ru-RU" sz="1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953" y="3068638"/>
            <a:ext cx="8856535" cy="1951384"/>
          </a:xfrm>
          <a:prstGeom prst="rect">
            <a:avLst/>
          </a:prstGeom>
          <a:solidFill>
            <a:srgbClr val="FFE653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/>
            </a:pP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РЕШЕНИЕ: локальная версия 1С:Касса (приложение для ПК)</a:t>
            </a: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Без обязательной абонентской </a:t>
            </a:r>
            <a:r>
              <a:rPr lang="ru-RU" altLang="ru-RU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платы</a:t>
            </a:r>
            <a:r>
              <a:rPr lang="en-US" altLang="ru-RU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ru-RU" altLang="ru-RU" b="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Для работы не нужен постоянный доступ в Интернет</a:t>
            </a: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Все данные хранятся локально</a:t>
            </a: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Возможность </a:t>
            </a:r>
            <a:r>
              <a:rPr lang="ru-RU" altLang="ru-RU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подключения дополнительных внешних касс Эвотор</a:t>
            </a: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Обмен </a:t>
            </a:r>
            <a:r>
              <a:rPr lang="ru-RU" altLang="ru-RU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данными с внешними приложениями и </a:t>
            </a:r>
            <a:r>
              <a:rPr lang="ru-RU" altLang="ru-RU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интеграция </a:t>
            </a:r>
            <a:r>
              <a:rPr lang="ru-RU" altLang="ru-RU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систему 1С-Просто </a:t>
            </a:r>
            <a:endParaRPr lang="en-US" altLang="ru-RU" sz="700" b="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1" name="Рисунок 2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25" y="3045123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233"/>
          <p:cNvGrpSpPr>
            <a:grpSpLocks/>
          </p:cNvGrpSpPr>
          <p:nvPr/>
        </p:nvGrpSpPr>
        <p:grpSpPr bwMode="auto">
          <a:xfrm>
            <a:off x="6372200" y="2433935"/>
            <a:ext cx="1962150" cy="1577975"/>
            <a:chOff x="3626485" y="3717032"/>
            <a:chExt cx="1960797" cy="1576844"/>
          </a:xfrm>
        </p:grpSpPr>
        <p:grpSp>
          <p:nvGrpSpPr>
            <p:cNvPr id="13" name="Группа 226"/>
            <p:cNvGrpSpPr>
              <a:grpSpLocks/>
            </p:cNvGrpSpPr>
            <p:nvPr/>
          </p:nvGrpSpPr>
          <p:grpSpPr bwMode="auto">
            <a:xfrm>
              <a:off x="3626485" y="3717032"/>
              <a:ext cx="1960797" cy="1576844"/>
              <a:chOff x="3763331" y="3736181"/>
              <a:chExt cx="1960797" cy="1576844"/>
            </a:xfrm>
          </p:grpSpPr>
          <p:pic>
            <p:nvPicPr>
              <p:cNvPr id="15" name="Рисунок 18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331" y="3736181"/>
                <a:ext cx="1960797" cy="157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Группа 225"/>
              <p:cNvGrpSpPr>
                <a:grpSpLocks/>
              </p:cNvGrpSpPr>
              <p:nvPr/>
            </p:nvGrpSpPr>
            <p:grpSpPr bwMode="auto">
              <a:xfrm>
                <a:off x="3956873" y="3871022"/>
                <a:ext cx="1511845" cy="938308"/>
                <a:chOff x="3956873" y="3871022"/>
                <a:chExt cx="1511845" cy="938308"/>
              </a:xfrm>
            </p:grpSpPr>
            <p:sp>
              <p:nvSpPr>
                <p:cNvPr id="17" name="AutoShape 127"/>
                <p:cNvSpPr>
                  <a:spLocks noChangeArrowheads="1"/>
                </p:cNvSpPr>
                <p:nvPr/>
              </p:nvSpPr>
              <p:spPr bwMode="auto">
                <a:xfrm>
                  <a:off x="3956873" y="3871022"/>
                  <a:ext cx="1511845" cy="855050"/>
                </a:xfrm>
                <a:prstGeom prst="rect">
                  <a:avLst/>
                </a:prstGeom>
                <a:solidFill>
                  <a:srgbClr val="FEF79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18000" tIns="36000" rIns="18000" bIns="36000"/>
                <a:lstStyle>
                  <a:lvl1pPr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2000">
                      <a:solidFill>
                        <a:schemeClr val="tx1"/>
                      </a:solidFill>
                      <a:latin typeface="Futura PT Dem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>
                      <a:solidFill>
                        <a:schemeClr val="tx1"/>
                      </a:solidFill>
                      <a:latin typeface="Futura PT Dem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1600">
                      <a:solidFill>
                        <a:schemeClr val="tx1"/>
                      </a:solidFill>
                      <a:latin typeface="Futura PT Dem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1400">
                      <a:solidFill>
                        <a:schemeClr val="tx1"/>
                      </a:solidFill>
                      <a:latin typeface="Futura PT Dem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ru-RU" sz="1600" b="1" dirty="0" smtClean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rPr>
                    <a:t>1C:</a:t>
                  </a:r>
                  <a:r>
                    <a:rPr lang="ru-RU" altLang="ru-RU" sz="1600" b="1" dirty="0" smtClean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rPr>
                    <a:t>Касса на ПК</a:t>
                  </a:r>
                  <a:endParaRPr lang="ru-RU" altLang="ru-RU" sz="1600" b="1" dirty="0">
                    <a:solidFill>
                      <a:srgbClr val="0066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pic>
              <p:nvPicPr>
                <p:cNvPr id="18" name="Рисунок 22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039" y="4049516"/>
                  <a:ext cx="808414" cy="759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" name="Прямоугольник 13"/>
            <p:cNvSpPr/>
            <p:nvPr/>
          </p:nvSpPr>
          <p:spPr>
            <a:xfrm>
              <a:off x="4481557" y="3761450"/>
              <a:ext cx="177677" cy="147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547388" y="1380713"/>
            <a:ext cx="1619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Покрытие РФ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сотовой связью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около 15%</a:t>
            </a:r>
          </a:p>
        </p:txBody>
      </p:sp>
    </p:spTree>
    <p:extLst>
      <p:ext uri="{BB962C8B-B14F-4D97-AF65-F5344CB8AC3E}">
        <p14:creationId xmlns:p14="http://schemas.microsoft.com/office/powerpoint/2010/main" val="3590272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тарифы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41249"/>
              </p:ext>
            </p:extLst>
          </p:nvPr>
        </p:nvGraphicFramePr>
        <p:xfrm>
          <a:off x="107954" y="843553"/>
          <a:ext cx="8928542" cy="4152752"/>
        </p:xfrm>
        <a:graphic>
          <a:graphicData uri="http://schemas.openxmlformats.org/drawingml/2006/table">
            <a:tbl>
              <a:tblPr firstRow="1" firstCol="1" bandRow="1"/>
              <a:tblGrid>
                <a:gridCol w="4968102"/>
                <a:gridCol w="1483262"/>
                <a:gridCol w="825726"/>
                <a:gridCol w="825726"/>
                <a:gridCol w="825726"/>
              </a:tblGrid>
              <a:tr h="2289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Описание функционала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Приложение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для ПК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Интернет-сервис, тариф: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Базовый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Стандарт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Расшир.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Работа в браузере на любом устройстве из любой точки мира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работы без постоянного доступа к интернету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Макс. число одновременно работающих пользователей, включенное в тариф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Встроенное рабочее место кассира с прямым подключением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ККТ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ограничено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Подключение дополнительных удалённо расположенных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касс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9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Android </a:t>
                      </a:r>
                      <a:r>
                        <a:rPr lang="ru-RU" sz="120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приложение «1С:Мобильная касса»</a:t>
                      </a:r>
                      <a:endParaRPr lang="ru-RU" sz="14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веб-сервис или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файлы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Смарттерминалы Эвотор</a:t>
                      </a:r>
                      <a:endParaRPr lang="ru-RU" sz="14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Ньюджеры </a:t>
                      </a:r>
                      <a:r>
                        <a:rPr lang="ru-RU" sz="1200" i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Атол</a:t>
                      </a:r>
                      <a:r>
                        <a:rPr lang="ru-RU" sz="120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(91Ф, 92Ф)</a:t>
                      </a:r>
                      <a:endParaRPr lang="ru-RU" sz="14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Онлайн-кассы Штрих-МПЕЙ-Ф</a:t>
                      </a:r>
                      <a:endParaRPr lang="ru-RU" sz="14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Включенное в стоимость тарифа общее число используемых касс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Покупка подключения дополнительных касс (+3 пользователя на каждую кассу)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Число торговых точек (магазинов)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Число используемых юридических лиц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Число используемых систем налогообложения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882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тарифы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89108"/>
              </p:ext>
            </p:extLst>
          </p:nvPr>
        </p:nvGraphicFramePr>
        <p:xfrm>
          <a:off x="107954" y="771549"/>
          <a:ext cx="8928542" cy="4248468"/>
        </p:xfrm>
        <a:graphic>
          <a:graphicData uri="http://schemas.openxmlformats.org/drawingml/2006/table">
            <a:tbl>
              <a:tblPr firstRow="1" firstCol="1" bandRow="1"/>
              <a:tblGrid>
                <a:gridCol w="4968102"/>
                <a:gridCol w="1483262"/>
                <a:gridCol w="825726"/>
                <a:gridCol w="825726"/>
                <a:gridCol w="825726"/>
              </a:tblGrid>
              <a:tr h="2360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Описание функционала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Приложение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для ПК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Интернет-сервис, тариф: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Базовый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Стандарт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Расшир.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Приёмка и торговля алкоголем (ЕГАИС)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зависит от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функцио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-нала подключен-ной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внешней кассы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Работа с маркированными товарами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Реализация товаров по свободной цене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Возврат на основании и без, скупка, чеки коррекции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Оплата банковскими картами, комбинированная оплата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Отложенные чеки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Ручные скидки (максимальный размер скидки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настраивается)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Максимальное число товаров и услуг в списке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любое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Ведение учёта остатков товаров и денежных средств в целом по компании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Ведение учёта остатков товаров и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денег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разрезе торговых точек.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Перемещения товаров между торговыми точками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Печать ценников и этикеток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Автоматический обмен данными с сервисом 1С:Клиент ЭДО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Подсказки при заведении товаров от сервиса 1С-Номенклатура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ожидается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Импорт и обработка интернет-заказов из </a:t>
                      </a:r>
                      <a:r>
                        <a:rPr lang="en-US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CMS</a:t>
                      </a: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систем (1С-</a:t>
                      </a:r>
                      <a:r>
                        <a:rPr lang="en-US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UMI</a:t>
                      </a: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1</a:t>
                      </a:r>
                      <a:r>
                        <a:rPr lang="en-US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-Битрикс)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Обмен данными с внешними приложениями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протоколу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ED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883" marR="3988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только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CSV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340" marR="1034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7899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это дёшево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 flipH="1">
            <a:off x="4355976" y="781265"/>
            <a:ext cx="4646760" cy="749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ts val="3600"/>
              </a:spcBef>
              <a:buSzTx/>
              <a:defRPr/>
            </a:pP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Локальное приложение для ПК – 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3300 рублей </a:t>
            </a: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«вечная» лицензия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0116" y="1635646"/>
            <a:ext cx="5580768" cy="74922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ts val="3600"/>
              </a:spcBef>
              <a:buSzTx/>
              <a:defRPr/>
            </a:pP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Базовый тариф – 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бесплатно до 01.01.2022</a:t>
            </a: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касса, 1 пользователь, 1 сессия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0116" y="2499742"/>
            <a:ext cx="5580768" cy="74922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ts val="3600"/>
              </a:spcBef>
              <a:buSzTx/>
              <a:defRPr/>
            </a:pP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Стандартный тариф – 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</a:t>
            </a:r>
            <a:r>
              <a:rPr lang="ru-RU" altLang="ru-RU" sz="1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/мес</a:t>
            </a: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касса, 5 пользователей, 5 сессий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0116" y="3363838"/>
            <a:ext cx="5580768" cy="74922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ts val="3600"/>
              </a:spcBef>
              <a:buSzTx/>
              <a:defRPr/>
            </a:pP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Расширенный тариф – 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ru-RU" altLang="ru-RU" sz="1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/мес</a:t>
            </a: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 касса, 10 пользователей, 10 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сессий. </a:t>
            </a:r>
            <a:r>
              <a:rPr lang="ru-RU" altLang="ru-RU" sz="18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Триал 30 дней.</a:t>
            </a:r>
            <a:endParaRPr lang="ru-RU" altLang="ru-RU" sz="18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0116" y="4227934"/>
            <a:ext cx="5580768" cy="74922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ts val="3600"/>
              </a:spcBef>
              <a:buSzTx/>
              <a:defRPr/>
            </a:pP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 касса (к любому тарифу) – 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ru-RU" altLang="ru-RU" sz="18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altLang="ru-RU" sz="18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/мес</a:t>
            </a: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+1 касса, +3 пользователя, +3 сессии</a:t>
            </a:r>
            <a:endParaRPr lang="ru-RU" altLang="ru-RU" sz="18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75806"/>
            <a:ext cx="10858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34384" y="1635646"/>
            <a:ext cx="2215733" cy="1196205"/>
          </a:xfrm>
          <a:prstGeom prst="cloudCallout">
            <a:avLst>
              <a:gd name="adj1" fmla="val -29900"/>
              <a:gd name="adj2" fmla="val 87136"/>
            </a:avLst>
          </a:prstGeom>
          <a:solidFill>
            <a:srgbClr val="FEF79C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вам, люди </a:t>
            </a:r>
            <a:r>
              <a:rPr lang="ru-RU" altLang="ru-RU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ru-RU" altLang="ru-RU" sz="20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591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почему тогда не 1С:Розница?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 flipH="1">
            <a:off x="5580112" y="781263"/>
            <a:ext cx="3384376" cy="41667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Tx/>
              <a:defRPr/>
            </a:pPr>
            <a:r>
              <a:rPr lang="ru-RU" altLang="ru-RU" sz="18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Недостатки 1С:Розница для микро- бизнеса:</a:t>
            </a:r>
          </a:p>
          <a:p>
            <a:pPr algn="ctr" eaLnBrk="1" hangingPunct="1">
              <a:spcBef>
                <a:spcPts val="600"/>
              </a:spcBef>
              <a:buSzTx/>
              <a:defRPr/>
            </a:pPr>
            <a:endParaRPr lang="ru-RU" altLang="ru-RU" sz="18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Настройка требует времени.</a:t>
            </a:r>
          </a:p>
          <a:p>
            <a:pPr marL="285750" indent="-285750" eaLnBrk="1" hangingPunct="1"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Очень сложная в освоении новичком.</a:t>
            </a:r>
          </a:p>
          <a:p>
            <a:pPr marL="285750" indent="-285750" eaLnBrk="1" hangingPunct="1"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Избыточный функционал для микро-бизнеса.</a:t>
            </a:r>
          </a:p>
          <a:p>
            <a:pPr marL="285750" indent="-285750" eaLnBrk="1" hangingPunct="1"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Сложные бизнес-процессы для микро-бизнеса (поменять цену – 8 действий).</a:t>
            </a:r>
          </a:p>
          <a:p>
            <a:pPr marL="285750" indent="-285750" eaLnBrk="1" hangingPunct="1">
              <a:spcBef>
                <a:spcPts val="6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Требует довольно мощного компьютера, на Атоме не работает.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 flipH="1">
            <a:off x="179512" y="781263"/>
            <a:ext cx="5184576" cy="41667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66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Tx/>
              <a:defRPr/>
            </a:pPr>
            <a:r>
              <a:rPr lang="ru-RU" altLang="ru-RU" sz="1800" b="1" kern="0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Главное преимущество 1С:Розница – функционал, которого нет и не будет в 1С:Касса:</a:t>
            </a:r>
          </a:p>
          <a:p>
            <a:pPr algn="ctr" eaLnBrk="1" hangingPunct="1">
              <a:spcBef>
                <a:spcPts val="600"/>
              </a:spcBef>
              <a:buSzTx/>
              <a:defRPr/>
            </a:pPr>
            <a:endParaRPr lang="ru-RU" altLang="ru-RU" sz="1800" b="1" kern="0" dirty="0" smtClean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Широкие возможности </a:t>
            </a:r>
            <a:r>
              <a:rPr lang="ru-RU" altLang="ru-RU" sz="16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кастомизации</a:t>
            </a: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настройки.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Технология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РИБ.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 номенклатуры, виды цен и т.д.  </a:t>
            </a: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общие </a:t>
            </a: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параметры для похожих </a:t>
            </a: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позиций, что позволяет легко работать с большой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номенклатурой.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Свойства товаров,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комплекты.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Сложные скидки и маркетинговые акции, сложные накопительные скидки.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Развитая аналитика и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отчёты.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складом и </a:t>
            </a:r>
            <a:r>
              <a:rPr 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запасами.</a:t>
            </a:r>
            <a:endParaRPr lang="ru-RU" altLang="ru-RU" sz="105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93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как с маркировкой?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107950" y="1052513"/>
            <a:ext cx="878453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42900" indent="-342900" fontAlgn="base">
              <a:lnSpc>
                <a:spcPts val="1500"/>
              </a:lnSpc>
              <a:spcBef>
                <a:spcPts val="2400"/>
              </a:spcBef>
              <a:spcAft>
                <a:spcPct val="0"/>
              </a:spcAft>
              <a:buClr>
                <a:srgbClr val="CC0000"/>
              </a:buClr>
              <a:buSzTx/>
              <a:buFont typeface="Calibri" panose="020F0502020204030204" pitchFamily="34" charset="0"/>
              <a:buChar char="→"/>
              <a:defRPr b="1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9pPr>
          </a:lstStyle>
          <a:p>
            <a:pPr>
              <a:lnSpc>
                <a:spcPct val="100000"/>
              </a:lnSpc>
            </a:pPr>
            <a:r>
              <a:rPr lang="ru-RU" altLang="ru-RU" dirty="0" smtClean="0"/>
              <a:t>Реализация маркированного товара осуществляется в 1С:Касса, 1С:Мобильная касса или на удалённо подключаемых кассах (</a:t>
            </a:r>
            <a:r>
              <a:rPr lang="ru-RU" altLang="ru-RU" dirty="0" err="1" smtClean="0"/>
              <a:t>Эвоторы</a:t>
            </a:r>
            <a:r>
              <a:rPr lang="ru-RU" altLang="ru-RU" dirty="0" smtClean="0"/>
              <a:t>, Ньюджеры </a:t>
            </a:r>
            <a:r>
              <a:rPr lang="ru-RU" altLang="ru-RU" dirty="0" err="1" smtClean="0"/>
              <a:t>Атол</a:t>
            </a:r>
            <a:r>
              <a:rPr lang="ru-RU" altLang="ru-RU" dirty="0" smtClean="0"/>
              <a:t>, Штрих </a:t>
            </a:r>
            <a:r>
              <a:rPr lang="en-US" altLang="ru-RU" dirty="0" smtClean="0"/>
              <a:t>MPAY)</a:t>
            </a:r>
          </a:p>
          <a:p>
            <a:pPr>
              <a:lnSpc>
                <a:spcPct val="100000"/>
              </a:lnSpc>
            </a:pPr>
            <a:r>
              <a:rPr lang="ru-RU" altLang="ru-RU" dirty="0" smtClean="0"/>
              <a:t>Приёмка маркированного товара осуществляется в облачном сервисе 1С:Клиент ЭДО (бесплатно при приёмке документов и отправке до 5 пакетов документов в месяц)</a:t>
            </a:r>
          </a:p>
          <a:p>
            <a:pPr>
              <a:lnSpc>
                <a:spcPct val="100000"/>
              </a:lnSpc>
            </a:pPr>
            <a:r>
              <a:rPr lang="ru-RU" altLang="ru-RU" dirty="0" smtClean="0"/>
              <a:t>Данные из поступающих в 1С:Клиент ЭДО универсальных передаточных документах будут автоматически загружаться в интернет-сервис 1С:Касса.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12005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если это мини-сеть?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107950" y="1052513"/>
            <a:ext cx="878453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42900" indent="-342900" fontAlgn="base">
              <a:lnSpc>
                <a:spcPts val="1500"/>
              </a:lnSpc>
              <a:spcBef>
                <a:spcPts val="2400"/>
              </a:spcBef>
              <a:spcAft>
                <a:spcPct val="0"/>
              </a:spcAft>
              <a:buClr>
                <a:srgbClr val="CC0000"/>
              </a:buClr>
              <a:buSzTx/>
              <a:buFont typeface="Calibri" panose="020F0502020204030204" pitchFamily="34" charset="0"/>
              <a:buChar char="→"/>
              <a:defRPr b="1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9pPr>
          </a:lstStyle>
          <a:p>
            <a:pPr>
              <a:lnSpc>
                <a:spcPct val="100000"/>
              </a:lnSpc>
            </a:pPr>
            <a:r>
              <a:rPr lang="ru-RU" altLang="ru-RU" dirty="0" smtClean="0"/>
              <a:t>Мастер-база в интернет-сервисе 1С:Касса</a:t>
            </a:r>
            <a:endParaRPr lang="ru-RU" altLang="ru-RU" dirty="0"/>
          </a:p>
          <a:p>
            <a:pPr>
              <a:lnSpc>
                <a:spcPct val="100000"/>
              </a:lnSpc>
            </a:pPr>
            <a:r>
              <a:rPr lang="ru-RU" altLang="ru-RU" dirty="0" smtClean="0"/>
              <a:t>Рабочие места кассиров в торговых точках мини-сети на базе </a:t>
            </a:r>
            <a:r>
              <a:rPr lang="ru-RU" altLang="ru-RU" dirty="0" err="1" smtClean="0"/>
              <a:t>ньюджеров</a:t>
            </a:r>
            <a:r>
              <a:rPr lang="ru-RU" altLang="ru-RU" dirty="0"/>
              <a:t> </a:t>
            </a:r>
            <a:r>
              <a:rPr lang="ru-RU" altLang="ru-RU" dirty="0" err="1" smtClean="0"/>
              <a:t>Атол</a:t>
            </a:r>
            <a:r>
              <a:rPr lang="ru-RU" altLang="ru-RU" dirty="0" smtClean="0"/>
              <a:t>, Штрих </a:t>
            </a:r>
            <a:r>
              <a:rPr lang="en-US" altLang="ru-RU" dirty="0" smtClean="0"/>
              <a:t>MPAY, </a:t>
            </a:r>
            <a:r>
              <a:rPr lang="ru-RU" altLang="ru-RU" dirty="0" err="1" smtClean="0"/>
              <a:t>Эвоторов</a:t>
            </a:r>
            <a:r>
              <a:rPr lang="ru-RU" altLang="ru-RU" dirty="0" smtClean="0"/>
              <a:t>, 1С:Мобильная касса, а также работа с любыми кассами через тонкий клиент.</a:t>
            </a:r>
          </a:p>
          <a:p>
            <a:pPr>
              <a:lnSpc>
                <a:spcPct val="100000"/>
              </a:lnSpc>
            </a:pPr>
            <a:r>
              <a:rPr lang="ru-RU" altLang="ru-RU" dirty="0" smtClean="0"/>
              <a:t>Приёмка товаров в торговых точках при наличии более-менее стабильного Интернета – через интернет-сервис 1С:Касса (в браузере или через тонкий клиент)</a:t>
            </a:r>
          </a:p>
          <a:p>
            <a:pPr>
              <a:lnSpc>
                <a:spcPct val="100000"/>
              </a:lnSpc>
            </a:pPr>
            <a:r>
              <a:rPr lang="ru-RU" altLang="ru-RU" dirty="0" smtClean="0"/>
              <a:t>Если Интернет нестабилен – установка в торговых точках компьютеров с «1С:Касса приложение для ПК». Автоматический обмен с интернет-сервисом 1С:Касса ожидается в следующем релизе.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5040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4"/>
            <a:ext cx="6866283" cy="982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можно ли 1С:Касса использовать как РМК для «больших» приложений 1С?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107950" y="1052513"/>
            <a:ext cx="878453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42900" indent="-342900" fontAlgn="base">
              <a:lnSpc>
                <a:spcPts val="1500"/>
              </a:lnSpc>
              <a:spcBef>
                <a:spcPts val="2400"/>
              </a:spcBef>
              <a:spcAft>
                <a:spcPct val="0"/>
              </a:spcAft>
              <a:buClr>
                <a:srgbClr val="CC0000"/>
              </a:buClr>
              <a:buSzTx/>
              <a:buFont typeface="Calibri" panose="020F0502020204030204" pitchFamily="34" charset="0"/>
              <a:buChar char="→"/>
              <a:defRPr b="1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9pPr>
          </a:lstStyle>
          <a:p>
            <a:pPr>
              <a:lnSpc>
                <a:spcPct val="100000"/>
              </a:lnSpc>
            </a:pPr>
            <a:r>
              <a:rPr lang="ru-RU" altLang="ru-RU" dirty="0" smtClean="0"/>
              <a:t>Можно.</a:t>
            </a:r>
          </a:p>
          <a:p>
            <a:pPr>
              <a:lnSpc>
                <a:spcPct val="100000"/>
              </a:lnSpc>
            </a:pPr>
            <a:r>
              <a:rPr lang="ru-RU" altLang="ru-RU" dirty="0" smtClean="0"/>
              <a:t>Но не нужно. </a:t>
            </a:r>
            <a:r>
              <a:rPr lang="ru-RU" altLang="ru-RU" dirty="0" smtClean="0">
                <a:sym typeface="Wingdings" panose="05000000000000000000" pitchFamily="2" charset="2"/>
              </a:rPr>
              <a:t></a:t>
            </a:r>
            <a:endParaRPr lang="ru-RU" altLang="ru-RU" dirty="0"/>
          </a:p>
          <a:p>
            <a:pPr>
              <a:lnSpc>
                <a:spcPct val="100000"/>
              </a:lnSpc>
            </a:pPr>
            <a:r>
              <a:rPr lang="ru-RU" altLang="ru-RU" dirty="0" smtClean="0"/>
              <a:t>Причина: для полноценного рабочего места кассира в 1С:Касса слишком урезанный функционал. Удобство использования не компенсирует отсутствие важных для среднего и крупного бизнеса функций	- полноценной системы лояльности, свойств товаров и т.д.</a:t>
            </a:r>
          </a:p>
          <a:p>
            <a:pPr>
              <a:lnSpc>
                <a:spcPct val="100000"/>
              </a:lnSpc>
            </a:pPr>
            <a:r>
              <a:rPr lang="en-US" altLang="ru-RU" dirty="0" smtClean="0"/>
              <a:t>1C</a:t>
            </a:r>
            <a:r>
              <a:rPr lang="ru-RU" altLang="ru-RU" dirty="0" smtClean="0"/>
              <a:t>:Касса</a:t>
            </a:r>
            <a:r>
              <a:rPr lang="en-US" altLang="ru-RU" dirty="0" smtClean="0"/>
              <a:t> – </a:t>
            </a:r>
            <a:r>
              <a:rPr lang="ru-RU" altLang="ru-RU" dirty="0" smtClean="0"/>
              <a:t>для маленьких. А сделанные наработки по пользовательским интерфейсам будут использоваться и в «больших» приложениях 1С.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18592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16527" y="1"/>
            <a:ext cx="6579836" cy="723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чём сегодня будем говорить</a:t>
            </a:r>
            <a:endParaRPr lang="ru-RU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0827" y="961562"/>
            <a:ext cx="8641653" cy="39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ts val="2400"/>
              </a:spcBef>
              <a:buSzTx/>
              <a:buFont typeface="Calibri" panose="020F0502020204030204" pitchFamily="34" charset="0"/>
              <a:buChar char="→"/>
              <a:defRPr/>
            </a:pP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1С-Просто – что это такое, для кого и, главное - зачем?</a:t>
            </a:r>
          </a:p>
          <a:p>
            <a:pPr eaLnBrk="1" hangingPunct="1">
              <a:lnSpc>
                <a:spcPts val="1500"/>
              </a:lnSpc>
              <a:spcBef>
                <a:spcPts val="2400"/>
              </a:spcBef>
              <a:buSzTx/>
              <a:buFont typeface="Calibri" panose="020F0502020204030204" pitchFamily="34" charset="0"/>
              <a:buChar char="→"/>
              <a:defRPr/>
            </a:pPr>
            <a:r>
              <a:rPr lang="en-US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С:Касса 2.0 в облаке и в «коробке» – возможности и позиционирование.</a:t>
            </a:r>
          </a:p>
          <a:p>
            <a:pPr eaLnBrk="1" hangingPunct="1">
              <a:lnSpc>
                <a:spcPts val="1500"/>
              </a:lnSpc>
              <a:spcBef>
                <a:spcPts val="2400"/>
              </a:spcBef>
              <a:buSzTx/>
              <a:buFont typeface="Calibri" panose="020F0502020204030204" pitchFamily="34" charset="0"/>
              <a:buChar char="→"/>
              <a:defRPr/>
            </a:pPr>
            <a:r>
              <a:rPr lang="en-US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 </a:t>
            </a:r>
            <a:r>
              <a:rPr lang="en-US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1C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:Розница.</a:t>
            </a:r>
            <a:endParaRPr lang="ru-RU" altLang="ru-RU" sz="1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ts val="2400"/>
              </a:spcBef>
              <a:buSzTx/>
              <a:buFont typeface="Calibri" panose="020F0502020204030204" pitchFamily="34" charset="0"/>
              <a:buChar char="→"/>
              <a:defRPr/>
            </a:pP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Дешёвое 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рабочее место: 1С:Касса, ноутбук с </a:t>
            </a:r>
            <a:r>
              <a:rPr lang="en-US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 10 PRO 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всего за 16 тыс.</a:t>
            </a:r>
          </a:p>
          <a:p>
            <a:pPr eaLnBrk="1" hangingPunct="1">
              <a:lnSpc>
                <a:spcPts val="1500"/>
              </a:lnSpc>
              <a:spcBef>
                <a:spcPts val="2400"/>
              </a:spcBef>
              <a:buFont typeface="Calibri" panose="020F0502020204030204" pitchFamily="34" charset="0"/>
              <a:buChar char="→"/>
              <a:defRPr/>
            </a:pP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1С:Мобильная касса </a:t>
            </a:r>
            <a:r>
              <a:rPr lang="en-US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v3</a:t>
            </a:r>
            <a:r>
              <a:rPr lang="ru-RU" altLang="ru-RU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чего от неё ждать?</a:t>
            </a:r>
          </a:p>
          <a:p>
            <a:pPr eaLnBrk="1" hangingPunct="1">
              <a:lnSpc>
                <a:spcPts val="1500"/>
              </a:lnSpc>
              <a:spcBef>
                <a:spcPts val="2400"/>
              </a:spcBef>
              <a:buSzTx/>
              <a:buFont typeface="Calibri" panose="020F0502020204030204" pitchFamily="34" charset="0"/>
              <a:buChar char="→"/>
              <a:defRPr/>
            </a:pP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только программные продукты. Новый сайт, </a:t>
            </a:r>
            <a:r>
              <a:rPr lang="en-US" altLang="ru-RU" sz="18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канал, </a:t>
            </a:r>
            <a:r>
              <a:rPr lang="ru-RU" altLang="ru-RU" sz="18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википедия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предпринимателя, печатные материалы.</a:t>
            </a:r>
            <a:endParaRPr lang="ru-RU" altLang="ru-RU" sz="1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ts val="2400"/>
              </a:spcBef>
              <a:buSzTx/>
              <a:buFont typeface="Calibri" panose="020F0502020204030204" pitchFamily="34" charset="0"/>
              <a:buChar char="→"/>
              <a:defRPr/>
            </a:pP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1С-Просто – перспективы развития.</a:t>
            </a:r>
          </a:p>
          <a:p>
            <a:pPr eaLnBrk="1" hangingPunct="1">
              <a:lnSpc>
                <a:spcPts val="1500"/>
              </a:lnSpc>
              <a:spcBef>
                <a:spcPts val="2400"/>
              </a:spcBef>
              <a:buSzTx/>
              <a:buFont typeface="Calibri" panose="020F0502020204030204" pitchFamily="34" charset="0"/>
              <a:buChar char="→"/>
              <a:defRPr/>
            </a:pPr>
            <a:r>
              <a:rPr lang="ru-RU" altLang="ru-RU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Отвечаем на ваши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899752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Дешёвое рабочее место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07954" y="686945"/>
            <a:ext cx="8939476" cy="6606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7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на рабочем месте нужна только касса – лучшее всего смарттерминал. Но если нужно работать с накладными, УПД, ЭДО, таблицами, интернетом – </a:t>
            </a:r>
            <a:r>
              <a:rPr lang="ru-RU" altLang="ru-RU" sz="17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нужен БОЛЬШОЙ экран</a:t>
            </a:r>
            <a:r>
              <a:rPr lang="ru-RU" altLang="ru-RU" sz="17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52" y="1419620"/>
            <a:ext cx="4173530" cy="3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0493" y="1419621"/>
            <a:ext cx="4254500" cy="3571751"/>
          </a:xfrm>
          <a:prstGeom prst="wedgeRectCallout">
            <a:avLst>
              <a:gd name="adj1" fmla="val 59056"/>
              <a:gd name="adj2" fmla="val 21458"/>
            </a:avLst>
          </a:prstGeom>
          <a:solidFill>
            <a:srgbClr val="FFE653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 marL="182563" indent="-182563" eaLnBrk="0" hangingPunct="0">
              <a:spcBef>
                <a:spcPct val="20000"/>
              </a:spcBef>
              <a:buClr>
                <a:srgbClr val="CC0000"/>
              </a:buClr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Tx/>
            </a:pPr>
            <a:r>
              <a:rPr lang="ru-RU" altLang="ru-RU" sz="1700" b="0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Prestigio</a:t>
            </a:r>
            <a:r>
              <a:rPr lang="ru-RU" altLang="ru-RU" sz="1700" b="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700" b="0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SmartBook</a:t>
            </a:r>
            <a:r>
              <a:rPr lang="ru-RU" altLang="ru-RU" sz="1700" b="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700" b="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PSB141C0</a:t>
            </a:r>
            <a:r>
              <a:rPr lang="en-US" altLang="ru-RU" sz="1700" b="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altLang="ru-RU" sz="1700" b="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-1C </a:t>
            </a:r>
            <a:r>
              <a:rPr lang="ru-RU" altLang="ru-RU" sz="1700" b="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(по заказу 1С)</a:t>
            </a:r>
            <a:r>
              <a:rPr lang="en-US" altLang="ru-RU" sz="1700" b="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altLang="ru-RU" sz="1700" b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14” </a:t>
            </a:r>
            <a:r>
              <a:rPr lang="ru-RU" altLang="ru-RU" sz="1700" b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экран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Intel Atom </a:t>
            </a:r>
            <a:r>
              <a:rPr lang="en-US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z8350</a:t>
            </a:r>
            <a:r>
              <a:rPr lang="ru-RU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(4 ядра)</a:t>
            </a:r>
            <a:r>
              <a:rPr lang="en-US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ОЗУ </a:t>
            </a:r>
            <a:r>
              <a:rPr lang="en-US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Gb</a:t>
            </a:r>
            <a:r>
              <a:rPr lang="ru-RU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ru-RU" sz="1700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eMMC</a:t>
            </a:r>
            <a:r>
              <a:rPr lang="en-US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64 Gb </a:t>
            </a:r>
            <a:r>
              <a:rPr lang="en-US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достаточно для работы 1С:Касса, офиса, фильмов, интернета. </a:t>
            </a:r>
            <a:r>
              <a:rPr lang="ru-RU" altLang="ru-RU" sz="1700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WiFi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 B</a:t>
            </a:r>
            <a:r>
              <a:rPr lang="en-US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T, </a:t>
            </a:r>
            <a:r>
              <a:rPr lang="ru-RU" altLang="ru-RU" sz="1700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2xUSB, </a:t>
            </a:r>
            <a:r>
              <a:rPr lang="en-US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microSD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 аудио, </a:t>
            </a:r>
            <a:r>
              <a:rPr lang="ru-RU" altLang="ru-RU" sz="1700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mini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HDMI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Tx/>
              <a:buSzTx/>
            </a:pPr>
            <a:r>
              <a:rPr lang="en-US" altLang="ru-RU" sz="1700" b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Windows </a:t>
            </a:r>
            <a:r>
              <a:rPr lang="en-US" altLang="ru-RU" sz="1700" b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en-US" altLang="ru-RU" sz="1700" b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PRO </a:t>
            </a:r>
            <a:r>
              <a:rPr lang="ru-RU" altLang="ru-RU" sz="1700" b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преднастроенная</a:t>
            </a:r>
            <a:r>
              <a:rPr lang="ru-RU" altLang="ru-RU" sz="17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 обновления отключены.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Tx/>
              <a:buSzTx/>
            </a:pPr>
            <a:r>
              <a:rPr lang="ru-RU" altLang="ru-RU" sz="1700" b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Лицензия </a:t>
            </a:r>
            <a:r>
              <a:rPr lang="ru-RU" altLang="ru-RU" sz="1700" b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«1С:Касса</a:t>
            </a:r>
            <a:r>
              <a:rPr lang="en-US" altLang="ru-RU" sz="1700" b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700" b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приложение для ПК» </a:t>
            </a:r>
            <a:r>
              <a:rPr lang="ru-RU" altLang="ru-RU" sz="1700" b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в комплекте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7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16 000 рублей за комплект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7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24 900 за комплект с </a:t>
            </a:r>
            <a:r>
              <a:rPr lang="ru-RU" altLang="ru-RU" sz="17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Атол</a:t>
            </a:r>
            <a:r>
              <a:rPr lang="ru-RU" altLang="ru-RU" sz="17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30Ф (без ФН)</a:t>
            </a:r>
            <a:endParaRPr lang="en-US" altLang="ru-RU" sz="17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24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Тонкий и лёгкий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779662"/>
            <a:ext cx="7308304" cy="22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74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Всё уже настроено – просто включите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7172296" cy="4032448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 flipH="1">
            <a:off x="7596336" y="3003798"/>
            <a:ext cx="1406400" cy="17281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ts val="3600"/>
              </a:spcBef>
              <a:buSzTx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Гарантия 1 год в сервис-центрах </a:t>
            </a:r>
            <a:r>
              <a:rPr lang="en-US" altLang="ru-RU" sz="16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Prestigio</a:t>
            </a:r>
            <a:r>
              <a:rPr lang="en-US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забудьте заполнить гарантийный талон.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77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Автоматизация магазина – за час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flipH="1">
            <a:off x="7239333" y="3003798"/>
            <a:ext cx="1766440" cy="17281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ts val="3600"/>
              </a:spcBef>
              <a:buSzTx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Гарантия 1 год в сервис-центрах </a:t>
            </a:r>
            <a:r>
              <a:rPr lang="en-US" altLang="ru-RU" sz="16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Prestigio</a:t>
            </a:r>
            <a:r>
              <a:rPr lang="en-US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забудьте заполнить гарантийный талон.</a:t>
            </a:r>
            <a:endParaRPr lang="ru-RU" altLang="ru-RU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3300"/>
            <a:ext cx="6950546" cy="41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63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84" y="984808"/>
            <a:ext cx="2917204" cy="26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1С:Мобильная касса </a:t>
            </a:r>
            <a:r>
              <a:rPr lang="en-US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66" y="800894"/>
            <a:ext cx="1602732" cy="285097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800894"/>
            <a:ext cx="1603988" cy="285097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888" y="800894"/>
            <a:ext cx="1602731" cy="285097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8667" y="3795886"/>
            <a:ext cx="8843884" cy="1224135"/>
          </a:xfrm>
          <a:prstGeom prst="rect">
            <a:avLst/>
          </a:prstGeom>
          <a:solidFill>
            <a:srgbClr val="FFE653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Полноценное рабочее место кассира - ЕГАИС, маркировка и интернет-заказы через 1С:Касса</a:t>
            </a: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Можно редактировать товары (на первых порах можно обойтись даже без </a:t>
            </a:r>
            <a:r>
              <a:rPr lang="ru-RU" altLang="ru-RU" sz="1600" b="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товароучётки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Синхронизация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 интернет-сервисом 1С:Касса в несколько кликов</a:t>
            </a:r>
          </a:p>
          <a:p>
            <a:pPr marL="182563" indent="-182563">
              <a:lnSpc>
                <a:spcPct val="90000"/>
              </a:lnSpc>
              <a:spcBef>
                <a:spcPts val="500"/>
              </a:spcBef>
              <a:buSzTx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Обмен данными </a:t>
            </a:r>
            <a:r>
              <a:rPr lang="ru-RU" alt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 другими компонентами 1С-Просто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</a:t>
            </a: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протоколу  </a:t>
            </a:r>
            <a:r>
              <a:rPr lang="en-US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Enterprise </a:t>
            </a: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</a:t>
            </a:r>
            <a:endParaRPr lang="ru-RU" altLang="ru-RU" sz="1600" b="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364088" y="824052"/>
            <a:ext cx="2305050" cy="792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 поставляется со </a:t>
            </a:r>
            <a:r>
              <a:rPr lang="ru-RU" altLang="ru-RU" sz="1600" b="1" kern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смарттерминалами</a:t>
            </a: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Азур 01Ф</a:t>
            </a:r>
          </a:p>
        </p:txBody>
      </p:sp>
    </p:spTree>
    <p:extLst>
      <p:ext uri="{BB962C8B-B14F-4D97-AF65-F5344CB8AC3E}">
        <p14:creationId xmlns:p14="http://schemas.microsoft.com/office/powerpoint/2010/main" val="29817387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1С:Мобильная касса </a:t>
            </a:r>
            <a:r>
              <a:rPr lang="en-US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зачем?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7950" y="1052513"/>
            <a:ext cx="5328146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42900" indent="-342900" fontAlgn="base">
              <a:lnSpc>
                <a:spcPts val="1500"/>
              </a:lnSpc>
              <a:spcBef>
                <a:spcPts val="2400"/>
              </a:spcBef>
              <a:spcAft>
                <a:spcPct val="0"/>
              </a:spcAft>
              <a:buClr>
                <a:srgbClr val="CC0000"/>
              </a:buClr>
              <a:buSzTx/>
              <a:buFont typeface="Calibri" panose="020F0502020204030204" pitchFamily="34" charset="0"/>
              <a:buChar char="→"/>
              <a:defRPr b="1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/>
            </a:lvl9pPr>
          </a:lstStyle>
          <a:p>
            <a:pPr>
              <a:lnSpc>
                <a:spcPct val="100000"/>
              </a:lnSpc>
            </a:pPr>
            <a:r>
              <a:rPr lang="ru-RU" altLang="ru-RU" dirty="0" smtClean="0"/>
              <a:t>Если </a:t>
            </a:r>
            <a:r>
              <a:rPr lang="ru-RU" altLang="ru-RU" dirty="0"/>
              <a:t>нет денег на компьютер</a:t>
            </a:r>
          </a:p>
          <a:p>
            <a:pPr>
              <a:lnSpc>
                <a:spcPct val="100000"/>
              </a:lnSpc>
            </a:pPr>
            <a:r>
              <a:rPr lang="ru-RU" altLang="ru-RU" dirty="0"/>
              <a:t>Чтобы бесплатно попробовать, что такое касса</a:t>
            </a:r>
          </a:p>
          <a:p>
            <a:pPr>
              <a:lnSpc>
                <a:spcPct val="100000"/>
              </a:lnSpc>
            </a:pPr>
            <a:r>
              <a:rPr lang="ru-RU" altLang="ru-RU" dirty="0"/>
              <a:t>Если есть курьеры </a:t>
            </a:r>
          </a:p>
          <a:p>
            <a:pPr>
              <a:lnSpc>
                <a:spcPct val="100000"/>
              </a:lnSpc>
            </a:pPr>
            <a:r>
              <a:rPr lang="ru-RU" altLang="ru-RU" dirty="0"/>
              <a:t>Если нужна дополнительная касса</a:t>
            </a:r>
          </a:p>
          <a:p>
            <a:pPr>
              <a:lnSpc>
                <a:spcPct val="100000"/>
              </a:lnSpc>
            </a:pPr>
            <a:r>
              <a:rPr lang="ru-RU" altLang="ru-RU" dirty="0"/>
              <a:t>На некоторых </a:t>
            </a:r>
            <a:r>
              <a:rPr lang="ru-RU" altLang="ru-RU" dirty="0" err="1"/>
              <a:t>смарттерминалах</a:t>
            </a:r>
            <a:endParaRPr lang="ru-RU" altLang="ru-RU" dirty="0"/>
          </a:p>
          <a:p>
            <a:pPr>
              <a:lnSpc>
                <a:spcPct val="100000"/>
              </a:lnSpc>
            </a:pPr>
            <a:r>
              <a:rPr lang="ru-RU" altLang="ru-RU" dirty="0" smtClean="0">
                <a:solidFill>
                  <a:srgbClr val="C00000"/>
                </a:solidFill>
              </a:rPr>
              <a:t>В ДЕКАБРЕ 2019: ДОБАВИМ УДАЛЁННУЮ ФИСКАЛИЗАЦИЮ (печать чеков на кассе, стоящей в офисе)</a:t>
            </a:r>
            <a:endParaRPr lang="ru-RU" alt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8850" b="11855"/>
          <a:stretch/>
        </p:blipFill>
        <p:spPr>
          <a:xfrm>
            <a:off x="5543620" y="843558"/>
            <a:ext cx="3223719" cy="39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86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1С:Мобильная касса </a:t>
            </a:r>
            <a:r>
              <a:rPr lang="en-US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</a:t>
            </a: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Play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26143" y="1587222"/>
            <a:ext cx="8091714" cy="3484269"/>
            <a:chOff x="274625" y="843553"/>
            <a:chExt cx="9986007" cy="42999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25" y="843557"/>
              <a:ext cx="2418718" cy="429994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354" y="843555"/>
              <a:ext cx="2418718" cy="429994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634" y="843553"/>
              <a:ext cx="2418718" cy="429994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914" y="843556"/>
              <a:ext cx="2418718" cy="4299943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80686" y="843558"/>
            <a:ext cx="8982628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/>
            </a:pP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Базовая версия (без ЕГАИС, </a:t>
            </a:r>
            <a:r>
              <a:rPr lang="en-US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товаров) – бесплатно в </a:t>
            </a:r>
            <a:r>
              <a:rPr lang="en-US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/>
            </a:pP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Расширенная версия – 99 </a:t>
            </a:r>
            <a:r>
              <a:rPr lang="ru-RU" altLang="ru-RU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</a:t>
            </a: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altLang="ru-RU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</a:t>
            </a: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1800 рублей </a:t>
            </a:r>
            <a:r>
              <a:rPr lang="en-US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 </a:t>
            </a:r>
            <a:r>
              <a:rPr lang="ru-RU" altLang="ru-RU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через партнёров 1С</a:t>
            </a:r>
            <a:endParaRPr lang="en-US" altLang="ru-RU" sz="700" b="1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37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88024" y="5449"/>
            <a:ext cx="3384377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ru-RU" sz="2800" b="1" dirty="0" smtClean="0">
                <a:latin typeface="Calibri" pitchFamily="34" charset="0"/>
                <a:cs typeface="Calibri" pitchFamily="34" charset="0"/>
              </a:rPr>
              <a:t>HTTP://</a:t>
            </a:r>
            <a:r>
              <a:rPr lang="ru-RU" altLang="ru-RU" sz="2800" b="1" dirty="0" smtClean="0">
                <a:latin typeface="Calibri" pitchFamily="34" charset="0"/>
                <a:cs typeface="Calibri" pitchFamily="34" charset="0"/>
              </a:rPr>
              <a:t>1С-</a:t>
            </a:r>
            <a:r>
              <a:rPr lang="en-US" altLang="ru-RU" sz="2800" b="1" dirty="0" smtClean="0">
                <a:latin typeface="Calibri" pitchFamily="34" charset="0"/>
                <a:cs typeface="Calibri" pitchFamily="34" charset="0"/>
              </a:rPr>
              <a:t>PROSTO.RU</a:t>
            </a:r>
            <a:endParaRPr lang="ru-RU" alt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950" y="771551"/>
            <a:ext cx="395999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ресурса: сделать процесс вашего общения с микро-бизнесом ПРОЩЕ</a:t>
            </a:r>
          </a:p>
          <a:p>
            <a:pPr marL="177800" indent="-177800" eaLnBrk="1" hangingPunct="1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о продуктах, продвигаемых в рамках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системы</a:t>
            </a: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1C-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</a:t>
            </a:r>
            <a:endParaRPr lang="ru-RU" altLang="ru-RU" sz="16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Справочное бюро предпринимателя (</a:t>
            </a:r>
            <a:r>
              <a:rPr lang="ru-RU" altLang="ru-RU" sz="16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википедия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u-RU" altLang="ru-RU" sz="16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en-US" altLang="ru-RU" sz="16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канал – ликбез по правилам и нормам, </a:t>
            </a: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How-</a:t>
            </a:r>
            <a:r>
              <a:rPr lang="en-US" alt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помощь по настройке и работе с продуктами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0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Ожидается:</a:t>
            </a:r>
          </a:p>
          <a:p>
            <a:pPr marL="177800" indent="-177800" eaLnBrk="1" hangingPunct="1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Прямые ссылки на материалы для скачивания</a:t>
            </a:r>
          </a:p>
          <a:p>
            <a:pPr marL="177800" indent="-177800" eaLnBrk="1" hangingPunct="1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en-US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FAQ</a:t>
            </a:r>
            <a:endParaRPr lang="ru-RU" altLang="ru-RU" sz="16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ещё может вам понадобиться?</a:t>
            </a:r>
            <a:endParaRPr lang="ru-RU" altLang="ru-RU" sz="1600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1573"/>
            <a:ext cx="4769693" cy="43743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612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ВИКИПЕДИЯ ПРЕДПРИНИМАТЕЛЯ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3852"/>
            <a:ext cx="4708980" cy="43186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843558"/>
            <a:ext cx="345638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Банки и </a:t>
            </a:r>
            <a:r>
              <a:rPr lang="ru-RU" dirty="0" err="1"/>
              <a:t>эквайринг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Документооборот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Кадры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Касса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Маркировка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Новый бизнес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Оборудование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Права потребителей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Программы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err="1" smtClean="0"/>
              <a:t>Товароучёт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Торговля и услуги</a:t>
            </a:r>
          </a:p>
        </p:txBody>
      </p:sp>
    </p:spTree>
    <p:extLst>
      <p:ext uri="{BB962C8B-B14F-4D97-AF65-F5344CB8AC3E}">
        <p14:creationId xmlns:p14="http://schemas.microsoft.com/office/powerpoint/2010/main" val="13322899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3" y="1124095"/>
            <a:ext cx="3024336" cy="170118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044"/>
            <a:ext cx="3024336" cy="170118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02809"/>
            <a:ext cx="3024336" cy="170118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04" y="3102809"/>
            <a:ext cx="3010658" cy="169199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858774"/>
            <a:ext cx="3715609" cy="20900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4"/>
            <a:ext cx="6866283" cy="83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n-US" alt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канал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«Справочное бюро предпринимателя» 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19" y="1491630"/>
            <a:ext cx="5315963" cy="299022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277403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62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Малый ритейл: кто они и сколько их?</a:t>
            </a:r>
            <a:endParaRPr lang="ru-RU" alt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2503179"/>
            <a:ext cx="1994354" cy="264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1777" y="1059583"/>
            <a:ext cx="3814159" cy="936104"/>
          </a:xfrm>
          <a:prstGeom prst="wedgeRoundRectCallout">
            <a:avLst>
              <a:gd name="adj1" fmla="val -36211"/>
              <a:gd name="adj2" fmla="val 133590"/>
              <a:gd name="adj3" fmla="val 16667"/>
            </a:avLst>
          </a:prstGeom>
          <a:solidFill>
            <a:srgbClr val="FEF79C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spcBef>
                <a:spcPct val="0"/>
              </a:spcBef>
              <a:buSzTx/>
              <a:buNone/>
              <a:defRPr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>
              <a:defRPr/>
            </a:pPr>
            <a:r>
              <a:rPr lang="ru-RU" altLang="ru-RU" b="0" dirty="0" smtClean="0"/>
              <a:t>«Малый ритейл» – размытое понятие. Это и микро-бизнес и довольно крупные предприятия.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463" y="2099908"/>
            <a:ext cx="3600450" cy="1276157"/>
          </a:xfrm>
          <a:prstGeom prst="wedgeRoundRectCallout">
            <a:avLst>
              <a:gd name="adj1" fmla="val -49905"/>
              <a:gd name="adj2" fmla="val 100469"/>
              <a:gd name="adj3" fmla="val 16667"/>
            </a:avLst>
          </a:prstGeom>
          <a:solidFill>
            <a:srgbClr val="FEF79C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Поговорим о совсем маленьких: 1 касса,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1-2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рабочих места в магазине, 1 или несколько торговых точек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556803"/>
              </p:ext>
            </p:extLst>
          </p:nvPr>
        </p:nvGraphicFramePr>
        <p:xfrm>
          <a:off x="5395913" y="650194"/>
          <a:ext cx="3599579" cy="430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3828" y="1821988"/>
            <a:ext cx="1179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Calibri" pitchFamily="34" charset="0"/>
                <a:cs typeface="Calibri" pitchFamily="34" charset="0"/>
              </a:rPr>
              <a:t>Смарт-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Calibri" pitchFamily="34" charset="0"/>
                <a:cs typeface="Calibri" pitchFamily="34" charset="0"/>
              </a:rPr>
              <a:t>терминалы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Calibri" pitchFamily="34" charset="0"/>
                <a:cs typeface="Calibri" pitchFamily="34" charset="0"/>
              </a:rPr>
              <a:t>700 тыс.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33535" y="3017029"/>
            <a:ext cx="1344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Автономные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кассы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800 тыс.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95636" y="1665653"/>
            <a:ext cx="1467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Фискальные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регистраторы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1,7 млн.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339752" y="3912922"/>
            <a:ext cx="3744416" cy="1071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категории «сверхмалого» бизнеса относится около 1 млн предпринимателей. </a:t>
            </a:r>
            <a:r>
              <a:rPr lang="ru-RU" altLang="ru-RU" sz="20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Игнорировать их нельзя.</a:t>
            </a:r>
          </a:p>
        </p:txBody>
      </p:sp>
    </p:spTree>
    <p:extLst>
      <p:ext uri="{BB962C8B-B14F-4D97-AF65-F5344CB8AC3E}">
        <p14:creationId xmlns:p14="http://schemas.microsoft.com/office/powerpoint/2010/main" val="33283301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62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Печатные материалы 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771550"/>
            <a:ext cx="2194268" cy="3089138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5" y="771550"/>
            <a:ext cx="2194269" cy="3089138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184" y="771550"/>
            <a:ext cx="2195631" cy="3089138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830" y="1830265"/>
            <a:ext cx="2194268" cy="3089138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901" y="1830265"/>
            <a:ext cx="2194269" cy="3089138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4814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дальше?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953" y="843559"/>
            <a:ext cx="892854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lnSpc>
                <a:spcPct val="90000"/>
              </a:lnSpc>
              <a:spcBef>
                <a:spcPts val="2400"/>
              </a:spcBef>
              <a:buSzTx/>
              <a:defRPr/>
            </a:pP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Открытая система 1С-Просто – это лёгкий </a:t>
            </a:r>
            <a:r>
              <a:rPr lang="ru-RU" altLang="ru-RU" sz="18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 для </a:t>
            </a:r>
            <a:r>
              <a:rPr lang="ru-RU" altLang="ru-RU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микро-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бизнеса </a:t>
            </a:r>
            <a:r>
              <a:rPr lang="ru-RU" altLang="ru-RU" sz="18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огромный мир решений фирмы «1С» и наших партнёров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7800" indent="-177800" eaLnBrk="1" hangingPunct="1">
              <a:lnSpc>
                <a:spcPct val="90000"/>
              </a:lnSpc>
              <a:spcBef>
                <a:spcPts val="2400"/>
              </a:spcBef>
              <a:buSzTx/>
              <a:defRPr/>
            </a:pPr>
            <a:r>
              <a:rPr lang="en-US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1C-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 – это возможность для партнёров сократить свои трудозатраты на обслуживание клиентов из  </a:t>
            </a:r>
            <a:r>
              <a:rPr lang="ru-RU" altLang="ru-RU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микро-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бизнеса.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Клиенты будут расти, а с ними будут расти и ваши доходы.</a:t>
            </a:r>
            <a:endParaRPr lang="ru-RU" altLang="ru-RU" sz="18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lnSpc>
                <a:spcPct val="90000"/>
              </a:lnSpc>
              <a:spcBef>
                <a:spcPts val="2400"/>
              </a:spcBef>
              <a:buSzTx/>
              <a:defRPr/>
            </a:pP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только в начале пути.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конца года: простая синхронизация 1С:Касса на ПК с облаком, удалённая </a:t>
            </a:r>
            <a:r>
              <a:rPr lang="ru-RU" altLang="ru-RU" sz="18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фискализация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UI/UX –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приоритет</a:t>
            </a:r>
            <a:r>
              <a:rPr lang="en-US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ru-RU" sz="18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 eaLnBrk="1" hangingPunct="1">
              <a:lnSpc>
                <a:spcPct val="90000"/>
              </a:lnSpc>
              <a:spcBef>
                <a:spcPts val="2400"/>
              </a:spcBef>
              <a:buSzTx/>
              <a:defRPr/>
            </a:pP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приглашаем партнёров к сотрудничеству – в системе нужна простая онлайн система лояльности,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отраслевые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решения. Нам нужен ваш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опыт, ваше мнение и </a:t>
            </a:r>
            <a:r>
              <a:rPr lang="ru-RU" altLang="ru-RU" sz="18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ваши советы. </a:t>
            </a:r>
            <a:endParaRPr lang="en-US" altLang="ru-RU" sz="1800" b="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2400"/>
              </a:spcBef>
              <a:buSzTx/>
              <a:buFontTx/>
              <a:buNone/>
              <a:defRPr/>
            </a:pPr>
            <a:r>
              <a:rPr lang="ru-RU" altLang="ru-RU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Пишите на </a:t>
            </a:r>
            <a:r>
              <a:rPr lang="en-US" altLang="ru-RU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prosto@1c.ru</a:t>
            </a:r>
            <a:r>
              <a:rPr lang="ru-RU" altLang="ru-RU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053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30" y="347246"/>
            <a:ext cx="6100340" cy="17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6" y="3291830"/>
            <a:ext cx="10858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2" y="2355726"/>
            <a:ext cx="2471248" cy="1173526"/>
          </a:xfrm>
          <a:prstGeom prst="cloudCallout">
            <a:avLst>
              <a:gd name="adj1" fmla="val -52401"/>
              <a:gd name="adj2" fmla="val 54014"/>
            </a:avLst>
          </a:prstGeom>
          <a:solidFill>
            <a:srgbClr val="FEF79C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Теперь я верю, 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1С может быть просто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75856" y="4190377"/>
            <a:ext cx="570594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3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Отвечаем на ваши вопросы…</a:t>
            </a:r>
            <a:endParaRPr lang="ru-RU" altLang="ru-RU" sz="3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567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сделать всем хорошо?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69535"/>
            <a:ext cx="758017" cy="12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542992" y="1339315"/>
            <a:ext cx="4004759" cy="1026205"/>
          </a:xfrm>
          <a:prstGeom prst="cloudCallout">
            <a:avLst>
              <a:gd name="adj1" fmla="val 64765"/>
              <a:gd name="adj2" fmla="val -3549"/>
            </a:avLst>
          </a:prstGeom>
          <a:solidFill>
            <a:srgbClr val="FEF79C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Малый бизнес: Я хочу, чтобы всё было просто, быстро и дёшево.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02" y="1369535"/>
            <a:ext cx="2563295" cy="20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96900" y="2399064"/>
            <a:ext cx="4248471" cy="955279"/>
          </a:xfrm>
          <a:prstGeom prst="cloudCallout">
            <a:avLst>
              <a:gd name="adj1" fmla="val -47987"/>
              <a:gd name="adj2" fmla="val -57164"/>
            </a:avLst>
          </a:prstGeom>
          <a:solidFill>
            <a:srgbClr val="FEF79C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Партнёр 1С: А я хочу, чтобы дешёвые внедрения не  отнимали у меня ресурсы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93145" y="3428595"/>
            <a:ext cx="4406848" cy="1581049"/>
          </a:xfrm>
          <a:prstGeom prst="roundRect">
            <a:avLst>
              <a:gd name="adj" fmla="val 752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№1 (самое простое)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endParaRPr lang="ru-RU" altLang="ru-RU" sz="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Продать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клиенту автономную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кассу 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смарттерминал</a:t>
            </a: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endParaRPr lang="ru-RU" altLang="ru-RU" sz="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 пользы для клиента. 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 прибыли для партнёра. 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 перспектив развития.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631560" y="3428593"/>
            <a:ext cx="4406848" cy="1581049"/>
          </a:xfrm>
          <a:prstGeom prst="roundRect">
            <a:avLst>
              <a:gd name="adj" fmla="val 7527"/>
            </a:avLst>
          </a:prstGeom>
          <a:solidFill>
            <a:srgbClr val="FEF79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№2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endParaRPr lang="ru-RU" altLang="ru-RU" sz="6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Сделать решение на базе платформы 1С, которое было бы:</a:t>
            </a:r>
          </a:p>
          <a:p>
            <a:pPr algn="ctr" eaLnBrk="1" hangingPunct="1">
              <a:lnSpc>
                <a:spcPct val="90000"/>
              </a:lnSpc>
              <a:buSzTx/>
              <a:buFontTx/>
              <a:buNone/>
              <a:defRPr/>
            </a:pPr>
            <a:endParaRPr lang="ru-RU" altLang="ru-RU" sz="6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SzTx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 </a:t>
            </a: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внедрить и освоить </a:t>
            </a:r>
          </a:p>
          <a:p>
            <a:pPr marL="342900" indent="-342900" eaLnBrk="1" hangingPunct="1">
              <a:lnSpc>
                <a:spcPct val="90000"/>
              </a:lnSpc>
              <a:buSzTx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 поддерживать</a:t>
            </a:r>
            <a:endParaRPr lang="ru-RU" altLang="ru-RU" sz="1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SzTx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 </a:t>
            </a: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расширять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86990" y="771550"/>
            <a:ext cx="5183271" cy="438033"/>
          </a:xfrm>
          <a:prstGeom prst="rect">
            <a:avLst/>
          </a:prstGeom>
          <a:solidFill>
            <a:srgbClr val="FFDE07">
              <a:alpha val="97647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и малый ритейл</a:t>
            </a: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1,7 млн</a:t>
            </a:r>
            <a:endParaRPr lang="en-US" altLang="ru-RU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107953" y="771550"/>
            <a:ext cx="1896412" cy="438033"/>
          </a:xfrm>
          <a:prstGeom prst="homePlate">
            <a:avLst/>
          </a:prstGeom>
          <a:gradFill flip="none" rotWithShape="1">
            <a:gsLst>
              <a:gs pos="65000">
                <a:srgbClr val="CC2901"/>
              </a:gs>
              <a:gs pos="0">
                <a:srgbClr val="C00000"/>
              </a:gs>
              <a:gs pos="81000">
                <a:srgbClr val="EEA005"/>
              </a:gs>
              <a:gs pos="100000">
                <a:srgbClr val="FFDE0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Крупные сети</a:t>
            </a: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 0,5 </a:t>
            </a:r>
            <a:r>
              <a:rPr lang="ru-RU" alt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млн </a:t>
            </a:r>
            <a:endParaRPr lang="en-US" altLang="ru-R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145" y="686946"/>
            <a:ext cx="8945263" cy="58866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6284130" y="771550"/>
            <a:ext cx="2752364" cy="438033"/>
          </a:xfrm>
          <a:prstGeom prst="homePlate">
            <a:avLst/>
          </a:prstGeom>
          <a:gradFill flip="none" rotWithShape="1">
            <a:gsLst>
              <a:gs pos="67000">
                <a:srgbClr val="9DD149"/>
              </a:gs>
              <a:gs pos="0">
                <a:srgbClr val="92D050"/>
              </a:gs>
              <a:gs pos="100000">
                <a:srgbClr val="FFDE07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«Сверхмалый» ритейл</a:t>
            </a: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</a:t>
            </a:r>
            <a:r>
              <a:rPr lang="ru-RU" alt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1 млн</a:t>
            </a:r>
            <a:endParaRPr lang="en-US" altLang="ru-RU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36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сделать, чтобы было просто?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51052" y="771550"/>
            <a:ext cx="6984998" cy="435545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Убрать всё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лишнее,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спрятать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редко используемое.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51052" y="1316618"/>
            <a:ext cx="6984998" cy="435545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Научимся говорить с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пользователем без терминов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ru-RU" sz="1600" b="0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051052" y="1860413"/>
            <a:ext cx="6984998" cy="436818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 цены товара не в 8 действий, а в 3 (открыть, изменить, закрыть).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051052" y="2405480"/>
            <a:ext cx="6984998" cy="435545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Максимум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настроек по умолчанию.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Автоматическая настройка где возможно.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051052" y="2950548"/>
            <a:ext cx="6984998" cy="435545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Облачные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сервисы, но обязательная возможность работы в </a:t>
            </a:r>
            <a:r>
              <a:rPr lang="ru-RU" altLang="ru-RU" sz="1600" b="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офлайне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051052" y="3494342"/>
            <a:ext cx="6984998" cy="436818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Одна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группа функций – одно приложение.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сложных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есть другие продукты.</a:t>
            </a:r>
            <a:endParaRPr lang="ru-RU" altLang="ru-RU" sz="1600" b="0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051052" y="4039410"/>
            <a:ext cx="6984998" cy="435545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 в </a:t>
            </a: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облаке – меньше проблем с конфликтами версий, пользователи не изменяют конфигурации.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051052" y="4584477"/>
            <a:ext cx="6984998" cy="435545"/>
          </a:xfrm>
          <a:prstGeom prst="rect">
            <a:avLst/>
          </a:prstGeom>
          <a:solidFill>
            <a:srgbClr val="FEF79C"/>
          </a:solidFill>
          <a:ln w="3175">
            <a:solidFill>
              <a:srgbClr val="9A4D00"/>
            </a:solidFill>
            <a:miter lim="800000"/>
            <a:headEnd/>
            <a:tailEnd/>
          </a:ln>
        </p:spPr>
        <p:txBody>
          <a:bodyPr lIns="216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ts val="1200"/>
              </a:spcBef>
              <a:buSzTx/>
              <a:buFontTx/>
              <a:buNone/>
              <a:defRPr/>
            </a:pPr>
            <a:r>
              <a:rPr lang="ru-RU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Развитая система подсказок, видеороликов, </a:t>
            </a:r>
            <a:r>
              <a:rPr lang="en-US" altLang="ru-RU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FAQ.</a:t>
            </a:r>
            <a:endParaRPr lang="ru-RU" altLang="ru-RU" sz="1600" b="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07953" y="771550"/>
            <a:ext cx="2016124" cy="43554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Простой интерфейс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07953" y="1316618"/>
            <a:ext cx="2016124" cy="43554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Простой язык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07953" y="1860413"/>
            <a:ext cx="2016124" cy="436818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Простые бизнес-процессы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07953" y="2405480"/>
            <a:ext cx="2016124" cy="43554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Простые настройки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953" y="2950548"/>
            <a:ext cx="2016124" cy="43554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Простая инфраструктура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07953" y="3494342"/>
            <a:ext cx="2016124" cy="436818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Простой функционал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07953" y="4039410"/>
            <a:ext cx="2016124" cy="43554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Простой обмен данными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07953" y="4584477"/>
            <a:ext cx="2016124" cy="435545"/>
          </a:xfrm>
          <a:prstGeom prst="homePlate">
            <a:avLst/>
          </a:prstGeom>
          <a:solidFill>
            <a:srgbClr val="FEF79C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Простые объяснения</a:t>
            </a:r>
          </a:p>
        </p:txBody>
      </p:sp>
    </p:spTree>
    <p:extLst>
      <p:ext uri="{BB962C8B-B14F-4D97-AF65-F5344CB8AC3E}">
        <p14:creationId xmlns:p14="http://schemas.microsoft.com/office/powerpoint/2010/main" val="1994207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Открытая система 1С-Просто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9" descr="91f_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341" flipH="1">
            <a:off x="344129" y="3398566"/>
            <a:ext cx="776288" cy="61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39"/>
          <p:cNvGrpSpPr>
            <a:grpSpLocks/>
          </p:cNvGrpSpPr>
          <p:nvPr/>
        </p:nvGrpSpPr>
        <p:grpSpPr bwMode="auto">
          <a:xfrm>
            <a:off x="6457950" y="3446010"/>
            <a:ext cx="792163" cy="1043638"/>
            <a:chOff x="5977302" y="5177432"/>
            <a:chExt cx="791845" cy="131834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6000" contras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302" y="5177432"/>
              <a:ext cx="791845" cy="131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127"/>
            <p:cNvSpPr>
              <a:spLocks noChangeArrowheads="1"/>
            </p:cNvSpPr>
            <p:nvPr/>
          </p:nvSpPr>
          <p:spPr bwMode="auto">
            <a:xfrm>
              <a:off x="6031255" y="5255554"/>
              <a:ext cx="683938" cy="1082138"/>
            </a:xfrm>
            <a:prstGeom prst="roundRect">
              <a:avLst>
                <a:gd name="adj" fmla="val 7681"/>
              </a:avLst>
            </a:prstGeom>
            <a:solidFill>
              <a:srgbClr val="FEF79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36000" rIns="0" bIns="36000" anchor="ctr"/>
            <a:lstStyle>
              <a:lvl1pPr eaLnBrk="0" hangingPunct="0">
                <a:spcBef>
                  <a:spcPct val="20000"/>
                </a:spcBef>
                <a:buClr>
                  <a:srgbClr val="CC0000"/>
                </a:buClr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00"/>
                </a:buClr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0000"/>
                </a:buClr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C0000"/>
                </a:buClr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C0000"/>
                </a:buClr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1C: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Мобильная касса </a:t>
              </a:r>
              <a:r>
                <a:rPr lang="en-US" altLang="ru-RU" sz="1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v3</a:t>
              </a:r>
              <a:endParaRPr lang="ru-RU" altLang="ru-RU" sz="14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" name="Рисунок 17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856291"/>
            <a:ext cx="825500" cy="66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18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98868"/>
            <a:ext cx="631825" cy="51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Соединительная линия уступом 194"/>
          <p:cNvCxnSpPr>
            <a:stCxn id="73" idx="2"/>
            <a:endCxn id="24" idx="0"/>
          </p:cNvCxnSpPr>
          <p:nvPr/>
        </p:nvCxnSpPr>
        <p:spPr>
          <a:xfrm>
            <a:off x="6854032" y="2818570"/>
            <a:ext cx="0" cy="627440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12713" y="1220419"/>
            <a:ext cx="1506537" cy="422485"/>
          </a:xfrm>
          <a:prstGeom prst="roundRect">
            <a:avLst>
              <a:gd name="adj" fmla="val 10281"/>
            </a:avLst>
          </a:prstGeom>
          <a:solidFill>
            <a:srgbClr val="FFFCD1">
              <a:alpha val="97647"/>
            </a:srgbClr>
          </a:solidFill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Интернет-торговля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1С-</a:t>
            </a:r>
            <a:r>
              <a:rPr lang="en-US" altLang="ru-RU" sz="16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919788" y="1220419"/>
            <a:ext cx="1508125" cy="422485"/>
          </a:xfrm>
          <a:prstGeom prst="roundRect">
            <a:avLst>
              <a:gd name="adj" fmla="val 10281"/>
            </a:avLst>
          </a:prstGeom>
          <a:solidFill>
            <a:srgbClr val="FFFCD1">
              <a:alpha val="97647"/>
            </a:srgbClr>
          </a:solidFill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Бухгалтерия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5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1С:БизнесСтарт</a:t>
            </a:r>
            <a:endParaRPr lang="en-US" altLang="ru-RU" sz="1500" dirty="0" smtClean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21050" y="813023"/>
            <a:ext cx="2501900" cy="694083"/>
          </a:xfrm>
          <a:prstGeom prst="roundRect">
            <a:avLst>
              <a:gd name="adj" fmla="val 10281"/>
            </a:avLst>
          </a:prstGeom>
          <a:solidFill>
            <a:srgbClr val="FEF79C">
              <a:alpha val="98039"/>
            </a:srgbClr>
          </a:solidFill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altLang="ru-RU" sz="16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Десятки решений от «1С» и наших партнёров</a:t>
            </a:r>
            <a:endParaRPr lang="en-US" altLang="ru-RU" sz="1600" dirty="0" smtClean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Соединительная линия уступом 44"/>
          <p:cNvCxnSpPr>
            <a:stCxn id="78" idx="1"/>
            <a:endCxn id="42" idx="2"/>
          </p:cNvCxnSpPr>
          <p:nvPr/>
        </p:nvCxnSpPr>
        <p:spPr>
          <a:xfrm rot="10800000">
            <a:off x="866775" y="1642904"/>
            <a:ext cx="730250" cy="680251"/>
          </a:xfrm>
          <a:prstGeom prst="bentConnector2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54" idx="0"/>
            <a:endCxn id="50" idx="2"/>
          </p:cNvCxnSpPr>
          <p:nvPr/>
        </p:nvCxnSpPr>
        <p:spPr>
          <a:xfrm rot="5400000" flipH="1" flipV="1">
            <a:off x="2196038" y="1917017"/>
            <a:ext cx="548225" cy="0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55" idx="0"/>
            <a:endCxn id="43" idx="2"/>
          </p:cNvCxnSpPr>
          <p:nvPr/>
        </p:nvCxnSpPr>
        <p:spPr>
          <a:xfrm rot="5400000" flipH="1" flipV="1">
            <a:off x="6399738" y="1917017"/>
            <a:ext cx="548225" cy="0"/>
          </a:xfrm>
          <a:prstGeom prst="bentConnector3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77" idx="3"/>
            <a:endCxn id="51" idx="2"/>
          </p:cNvCxnSpPr>
          <p:nvPr/>
        </p:nvCxnSpPr>
        <p:spPr>
          <a:xfrm flipV="1">
            <a:off x="7546975" y="1642904"/>
            <a:ext cx="731838" cy="680251"/>
          </a:xfrm>
          <a:prstGeom prst="bentConnector2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74"/>
          <p:cNvCxnSpPr>
            <a:stCxn id="53" idx="0"/>
            <a:endCxn id="44" idx="2"/>
          </p:cNvCxnSpPr>
          <p:nvPr/>
        </p:nvCxnSpPr>
        <p:spPr>
          <a:xfrm flipV="1">
            <a:off x="4572000" y="1507106"/>
            <a:ext cx="0" cy="684023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1716088" y="1220419"/>
            <a:ext cx="1508125" cy="422485"/>
          </a:xfrm>
          <a:prstGeom prst="roundRect">
            <a:avLst>
              <a:gd name="adj" fmla="val 10281"/>
            </a:avLst>
          </a:prstGeom>
          <a:solidFill>
            <a:srgbClr val="FFFCD1">
              <a:alpha val="97647"/>
            </a:srgbClr>
          </a:solidFill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Расширенный учёт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1С:УНФ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524750" y="1220419"/>
            <a:ext cx="1506538" cy="422485"/>
          </a:xfrm>
          <a:prstGeom prst="roundRect">
            <a:avLst>
              <a:gd name="adj" fmla="val 10281"/>
            </a:avLst>
          </a:prstGeom>
          <a:solidFill>
            <a:srgbClr val="FFFCD1">
              <a:alpha val="97647"/>
            </a:srgbClr>
          </a:solidFill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ЭДО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5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1С:Клиент ЭДО</a:t>
            </a:r>
            <a:endParaRPr lang="ru-RU" altLang="ru-RU" sz="15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Соединительная линия уступом 51"/>
          <p:cNvCxnSpPr>
            <a:stCxn id="72" idx="2"/>
            <a:endCxn id="66" idx="0"/>
          </p:cNvCxnSpPr>
          <p:nvPr/>
        </p:nvCxnSpPr>
        <p:spPr>
          <a:xfrm rot="5400000">
            <a:off x="1779243" y="3325327"/>
            <a:ext cx="1014308" cy="794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1597025" y="2191129"/>
            <a:ext cx="5949950" cy="627440"/>
          </a:xfrm>
          <a:prstGeom prst="roundRect">
            <a:avLst>
              <a:gd name="adj" fmla="val 10281"/>
            </a:avLst>
          </a:prstGeom>
          <a:solidFill>
            <a:srgbClr val="FEF79C">
              <a:alpha val="98039"/>
            </a:srgbClr>
          </a:solidFill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684000" bIns="0" anchor="ctr"/>
          <a:lstStyle>
            <a:lvl1pPr eaLnBrk="0" hangingPunct="0"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SzPct val="120000"/>
              <a:buChar char="•"/>
              <a:tabLst>
                <a:tab pos="3136900" algn="l"/>
              </a:tabLst>
              <a:defRPr sz="2000" b="1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Обновлённый облачный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интернет-сервис </a:t>
            </a:r>
            <a:r>
              <a:rPr lang="ru-RU" altLang="ru-RU" sz="18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1С:Касса </a:t>
            </a:r>
            <a:r>
              <a:rPr lang="en-US" altLang="ru-RU" sz="180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v2.0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381250" y="2191129"/>
            <a:ext cx="177800" cy="115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84950" y="2191129"/>
            <a:ext cx="177800" cy="115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Рисунок 2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952007"/>
            <a:ext cx="784225" cy="7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Соединительная линия уступом 74"/>
          <p:cNvCxnSpPr>
            <a:stCxn id="60" idx="0"/>
            <a:endCxn id="53" idx="2"/>
          </p:cNvCxnSpPr>
          <p:nvPr/>
        </p:nvCxnSpPr>
        <p:spPr>
          <a:xfrm flipV="1">
            <a:off x="4570413" y="2818569"/>
            <a:ext cx="1587" cy="770784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233"/>
          <p:cNvGrpSpPr>
            <a:grpSpLocks/>
          </p:cNvGrpSpPr>
          <p:nvPr/>
        </p:nvGrpSpPr>
        <p:grpSpPr bwMode="auto">
          <a:xfrm>
            <a:off x="3625850" y="3380626"/>
            <a:ext cx="1962150" cy="1423372"/>
            <a:chOff x="3626485" y="3498115"/>
            <a:chExt cx="1960797" cy="1795761"/>
          </a:xfrm>
        </p:grpSpPr>
        <p:grpSp>
          <p:nvGrpSpPr>
            <p:cNvPr id="59" name="Группа 226"/>
            <p:cNvGrpSpPr>
              <a:grpSpLocks/>
            </p:cNvGrpSpPr>
            <p:nvPr/>
          </p:nvGrpSpPr>
          <p:grpSpPr bwMode="auto">
            <a:xfrm>
              <a:off x="3626485" y="3498115"/>
              <a:ext cx="1960797" cy="1795761"/>
              <a:chOff x="3763331" y="3517264"/>
              <a:chExt cx="1960797" cy="1795761"/>
            </a:xfrm>
          </p:grpSpPr>
          <p:pic>
            <p:nvPicPr>
              <p:cNvPr id="61" name="Рисунок 188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331" y="3517264"/>
                <a:ext cx="1960797" cy="1795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2" name="Группа 225"/>
              <p:cNvGrpSpPr>
                <a:grpSpLocks/>
              </p:cNvGrpSpPr>
              <p:nvPr/>
            </p:nvGrpSpPr>
            <p:grpSpPr bwMode="auto">
              <a:xfrm>
                <a:off x="3956873" y="3666860"/>
                <a:ext cx="1511845" cy="1073992"/>
                <a:chOff x="3956873" y="3666860"/>
                <a:chExt cx="1511845" cy="1073992"/>
              </a:xfrm>
            </p:grpSpPr>
            <p:sp>
              <p:nvSpPr>
                <p:cNvPr id="63" name="AutoShape 127"/>
                <p:cNvSpPr>
                  <a:spLocks noChangeArrowheads="1"/>
                </p:cNvSpPr>
                <p:nvPr/>
              </p:nvSpPr>
              <p:spPr bwMode="auto">
                <a:xfrm>
                  <a:off x="3956873" y="3666860"/>
                  <a:ext cx="1511845" cy="973760"/>
                </a:xfrm>
                <a:prstGeom prst="rect">
                  <a:avLst/>
                </a:prstGeom>
                <a:solidFill>
                  <a:srgbClr val="FEF79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18000" tIns="72000" rIns="18000" bIns="36000"/>
                <a:lstStyle>
                  <a:lvl1pPr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2000">
                      <a:solidFill>
                        <a:schemeClr val="tx1"/>
                      </a:solidFill>
                      <a:latin typeface="Futura PT Dem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>
                      <a:solidFill>
                        <a:schemeClr val="tx1"/>
                      </a:solidFill>
                      <a:latin typeface="Futura PT Dem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1600">
                      <a:solidFill>
                        <a:schemeClr val="tx1"/>
                      </a:solidFill>
                      <a:latin typeface="Futura PT Dem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1400">
                      <a:solidFill>
                        <a:schemeClr val="tx1"/>
                      </a:solidFill>
                      <a:latin typeface="Futura PT Dem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CC0000"/>
                    </a:buClr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Char char="•"/>
                    <a:defRPr sz="1200">
                      <a:solidFill>
                        <a:schemeClr val="tx1"/>
                      </a:solidFill>
                      <a:latin typeface="Futura PT Dem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ru-RU" sz="1600" dirty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rPr>
                    <a:t>1C:</a:t>
                  </a:r>
                  <a:r>
                    <a:rPr lang="ru-RU" altLang="ru-RU" sz="1600" dirty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rPr>
                    <a:t>Касса на ПК</a:t>
                  </a:r>
                  <a:endParaRPr lang="ru-RU" altLang="ru-RU" sz="1600" dirty="0">
                    <a:solidFill>
                      <a:srgbClr val="0066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pic>
              <p:nvPicPr>
                <p:cNvPr id="64" name="Рисунок 22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5069" y="3928130"/>
                  <a:ext cx="685773" cy="812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0" name="Прямоугольник 59"/>
            <p:cNvSpPr/>
            <p:nvPr/>
          </p:nvSpPr>
          <p:spPr>
            <a:xfrm>
              <a:off x="4481558" y="3761450"/>
              <a:ext cx="177677" cy="147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Группа 237"/>
          <p:cNvGrpSpPr>
            <a:grpSpLocks/>
          </p:cNvGrpSpPr>
          <p:nvPr/>
        </p:nvGrpSpPr>
        <p:grpSpPr bwMode="auto">
          <a:xfrm>
            <a:off x="1520825" y="3832877"/>
            <a:ext cx="1530350" cy="900706"/>
            <a:chOff x="2031365" y="4942135"/>
            <a:chExt cx="1530350" cy="1136806"/>
          </a:xfrm>
        </p:grpSpPr>
        <p:pic>
          <p:nvPicPr>
            <p:cNvPr id="66" name="Рисунок 18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365" y="4942135"/>
              <a:ext cx="1530350" cy="1136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Группа 236"/>
            <p:cNvGrpSpPr>
              <a:grpSpLocks/>
            </p:cNvGrpSpPr>
            <p:nvPr/>
          </p:nvGrpSpPr>
          <p:grpSpPr bwMode="auto">
            <a:xfrm>
              <a:off x="2282190" y="5035650"/>
              <a:ext cx="1028700" cy="677747"/>
              <a:chOff x="2282190" y="5035650"/>
              <a:chExt cx="1028700" cy="677747"/>
            </a:xfrm>
          </p:grpSpPr>
          <p:sp>
            <p:nvSpPr>
              <p:cNvPr id="68" name="AutoShape 127"/>
              <p:cNvSpPr>
                <a:spLocks noChangeArrowheads="1"/>
              </p:cNvSpPr>
              <p:nvPr/>
            </p:nvSpPr>
            <p:spPr bwMode="auto">
              <a:xfrm>
                <a:off x="2282190" y="5035650"/>
                <a:ext cx="1028700" cy="677747"/>
              </a:xfrm>
              <a:prstGeom prst="rect">
                <a:avLst/>
              </a:prstGeom>
              <a:solidFill>
                <a:srgbClr val="FEF79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8000" tIns="36000" rIns="18000" bIns="18000" anchor="b"/>
              <a:lstStyle>
                <a:lvl1pPr eaLnBrk="0" hangingPunct="0">
                  <a:spcBef>
                    <a:spcPct val="20000"/>
                  </a:spcBef>
                  <a:buClr>
                    <a:srgbClr val="CC0000"/>
                  </a:buClr>
                  <a:defRPr sz="2000">
                    <a:solidFill>
                      <a:schemeClr val="tx1"/>
                    </a:solidFill>
                    <a:latin typeface="Futura PT Dem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00"/>
                  </a:buClr>
                  <a:defRPr>
                    <a:solidFill>
                      <a:schemeClr val="tx1"/>
                    </a:solidFill>
                    <a:latin typeface="Futura PT Dem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C0000"/>
                  </a:buClr>
                  <a:defRPr sz="1600">
                    <a:solidFill>
                      <a:schemeClr val="tx1"/>
                    </a:solidFill>
                    <a:latin typeface="Futura PT Dem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C0000"/>
                  </a:buClr>
                  <a:defRPr sz="1400">
                    <a:solidFill>
                      <a:schemeClr val="tx1"/>
                    </a:solidFill>
                    <a:latin typeface="Futura PT Dem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C0000"/>
                  </a:buClr>
                  <a:defRPr sz="1200">
                    <a:solidFill>
                      <a:schemeClr val="tx1"/>
                    </a:solidFill>
                    <a:latin typeface="Futura PT Dem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200">
                    <a:solidFill>
                      <a:schemeClr val="tx1"/>
                    </a:solidFill>
                    <a:latin typeface="Futura PT Dem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200">
                    <a:solidFill>
                      <a:schemeClr val="tx1"/>
                    </a:solidFill>
                    <a:latin typeface="Futura PT Dem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200">
                    <a:solidFill>
                      <a:schemeClr val="tx1"/>
                    </a:solidFill>
                    <a:latin typeface="Futura PT Dem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Char char="•"/>
                  <a:defRPr sz="1200">
                    <a:solidFill>
                      <a:schemeClr val="tx1"/>
                    </a:solidFill>
                    <a:latin typeface="Futura PT Demi" pitchFamily="34" charset="0"/>
                  </a:defRPr>
                </a:lvl9pPr>
              </a:lstStyle>
              <a:p>
                <a:pPr algn="ctr" eaLnBrk="1" hangingPunct="1">
                  <a:lnSpc>
                    <a:spcPts val="11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ru-RU" sz="16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1C:</a:t>
                </a:r>
                <a:r>
                  <a:rPr lang="ru-RU" altLang="ru-RU" sz="16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Касса </a:t>
                </a:r>
                <a:r>
                  <a:rPr lang="ru-RU" altLang="ru-RU" sz="12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тонкий клиент</a:t>
                </a:r>
                <a:endParaRPr lang="ru-RU" altLang="ru-RU" sz="120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69" name="Рисунок 23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4268" y="5076086"/>
                <a:ext cx="307022" cy="225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0" name="Рисунок 2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706290"/>
            <a:ext cx="936625" cy="7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2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856291"/>
            <a:ext cx="1176338" cy="9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2200275" y="2691573"/>
            <a:ext cx="173038" cy="12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67513" y="2691573"/>
            <a:ext cx="173037" cy="12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Соединительная линия уступом 73"/>
          <p:cNvCxnSpPr>
            <a:stCxn id="53" idx="1"/>
            <a:endCxn id="39" idx="0"/>
          </p:cNvCxnSpPr>
          <p:nvPr/>
        </p:nvCxnSpPr>
        <p:spPr>
          <a:xfrm rot="10800000" flipV="1">
            <a:off x="730251" y="2504849"/>
            <a:ext cx="866775" cy="351442"/>
          </a:xfrm>
          <a:prstGeom prst="bentConnector2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292"/>
          <p:cNvCxnSpPr>
            <a:stCxn id="53" idx="3"/>
            <a:endCxn id="71" idx="0"/>
          </p:cNvCxnSpPr>
          <p:nvPr/>
        </p:nvCxnSpPr>
        <p:spPr>
          <a:xfrm>
            <a:off x="7546975" y="2504849"/>
            <a:ext cx="781844" cy="351442"/>
          </a:xfrm>
          <a:prstGeom prst="bentConnector2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30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96824"/>
            <a:ext cx="1023937" cy="8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7369175" y="2265315"/>
            <a:ext cx="177800" cy="115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597025" y="2265315"/>
            <a:ext cx="177800" cy="115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9" name="Соединительная линия уступом 292"/>
          <p:cNvCxnSpPr>
            <a:stCxn id="61" idx="2"/>
            <a:endCxn id="71" idx="2"/>
          </p:cNvCxnSpPr>
          <p:nvPr/>
        </p:nvCxnSpPr>
        <p:spPr>
          <a:xfrm rot="5400000" flipH="1" flipV="1">
            <a:off x="5963816" y="2438995"/>
            <a:ext cx="1008112" cy="3721894"/>
          </a:xfrm>
          <a:prstGeom prst="bentConnector3">
            <a:avLst>
              <a:gd name="adj1" fmla="val -22676"/>
            </a:avLst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839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0" grpId="0" animBg="1"/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4"/>
            <a:ext cx="6866283" cy="91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Открытая система 1С-Просто – для кого?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(описание целевого клиента)</a:t>
            </a: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1079837" y="987574"/>
            <a:ext cx="6984327" cy="648072"/>
          </a:xfrm>
          <a:prstGeom prst="rect">
            <a:avLst/>
          </a:prstGeom>
          <a:solidFill>
            <a:srgbClr val="FEF79C"/>
          </a:solidFill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 (реже – 2) рабочее место кассира в торговой точке, возможно дополнительное рабочее место менеджера/владельца.</a:t>
            </a:r>
            <a:endParaRPr lang="ru-RU" altLang="ru-RU" sz="1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1079837" y="1779662"/>
            <a:ext cx="6984327" cy="648072"/>
          </a:xfrm>
          <a:prstGeom prst="rect">
            <a:avLst/>
          </a:prstGeom>
          <a:solidFill>
            <a:srgbClr val="FEF79C"/>
          </a:solidFill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одного владельца может быть несколько торговых точек.</a:t>
            </a:r>
            <a:endParaRPr lang="ru-RU" altLang="ru-RU" sz="1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1079837" y="2571750"/>
            <a:ext cx="6984327" cy="648072"/>
          </a:xfrm>
          <a:prstGeom prst="rect">
            <a:avLst/>
          </a:prstGeom>
          <a:solidFill>
            <a:srgbClr val="FEF79C"/>
          </a:solidFill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Первичная автоматизация, ранее учёт вёлся в тетрадке или в </a:t>
            </a:r>
            <a:r>
              <a:rPr lang="en-US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ru-RU" sz="1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2"/>
          <p:cNvSpPr txBox="1">
            <a:spLocks noChangeArrowheads="1"/>
          </p:cNvSpPr>
          <p:nvPr/>
        </p:nvSpPr>
        <p:spPr bwMode="auto">
          <a:xfrm>
            <a:off x="1079837" y="3363838"/>
            <a:ext cx="6984327" cy="648072"/>
          </a:xfrm>
          <a:prstGeom prst="rect">
            <a:avLst/>
          </a:prstGeom>
          <a:solidFill>
            <a:srgbClr val="FEF79C"/>
          </a:solidFill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быть курьерская доставка или даже простой интернет-магазин.</a:t>
            </a:r>
            <a:endParaRPr lang="ru-RU" altLang="ru-RU" sz="1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ctangle 2"/>
          <p:cNvSpPr txBox="1">
            <a:spLocks noChangeArrowheads="1"/>
          </p:cNvSpPr>
          <p:nvPr/>
        </p:nvSpPr>
        <p:spPr bwMode="auto">
          <a:xfrm>
            <a:off x="1079837" y="4135388"/>
            <a:ext cx="6984327" cy="648072"/>
          </a:xfrm>
          <a:prstGeom prst="rect">
            <a:avLst/>
          </a:prstGeom>
          <a:solidFill>
            <a:srgbClr val="FEF79C"/>
          </a:solidFill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buSz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Малый бюджет автоматизации. Внедрение 1С:розница или 1С:УНФ не рассматривается клиентом или невыгодно для партнёра.</a:t>
            </a:r>
            <a:endParaRPr lang="ru-RU" altLang="ru-RU" sz="1600" b="1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79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Интернет-сервис 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это просто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3" y="843558"/>
            <a:ext cx="6572250" cy="4151313"/>
          </a:xfrm>
          <a:prstGeom prst="rect">
            <a:avLst/>
          </a:prstGeom>
          <a:noFill/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6750050" y="843558"/>
            <a:ext cx="2286446" cy="4151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8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Рабочее </a:t>
            </a: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 кассира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8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Подключение удалённых внешних касс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8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ЕГАИС и маркировка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8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Учёт остатков и денег по торговым точкам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8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Импорт заказов из интернет-магазинов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8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Обмен данными с 1С:Клиент ЭДО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8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Обмен данными с другими приложениями 1С по </a:t>
            </a:r>
            <a:r>
              <a:rPr lang="en-US" altLang="ru-RU" sz="15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endParaRPr lang="ru-RU" altLang="ru-RU" sz="1600" kern="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40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115888"/>
            <a:ext cx="1943768" cy="5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3" y="5335"/>
            <a:ext cx="6866283" cy="5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Интернет-сервис 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:Касса</a:t>
            </a:r>
            <a:r>
              <a:rPr lang="en-US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2.0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это просто</a:t>
            </a:r>
            <a:endParaRPr lang="ru-RU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816941"/>
            <a:ext cx="7560000" cy="40285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14300" sx="101000" sy="101000" algn="ctr" rotWithShape="0">
              <a:prstClr val="black">
                <a:alpha val="28000"/>
              </a:prst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3543095"/>
            <a:ext cx="4176463" cy="1440160"/>
          </a:xfrm>
          <a:prstGeom prst="rect">
            <a:avLst/>
          </a:prstGeom>
          <a:solidFill>
            <a:srgbClr val="FFE653"/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Переработанный дизайн основных форм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Простой </a:t>
            </a: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Простые меню</a:t>
            </a:r>
            <a:endParaRPr lang="ru-RU" altLang="ru-RU" sz="16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Простые бизнес-процессы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16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Минимум настроек</a:t>
            </a:r>
            <a:endParaRPr lang="ru-RU" altLang="ru-RU" sz="1600" b="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73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2043</Words>
  <Application>Microsoft Office PowerPoint</Application>
  <PresentationFormat>Экран (16:9)</PresentationFormat>
  <Paragraphs>375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Шустерняк Дмитрий Маркович</dc:creator>
  <cp:lastModifiedBy>Шустерняк Дмитрий Маркович</cp:lastModifiedBy>
  <cp:revision>32</cp:revision>
  <dcterms:created xsi:type="dcterms:W3CDTF">2019-10-29T17:39:16Z</dcterms:created>
  <dcterms:modified xsi:type="dcterms:W3CDTF">2019-10-30T17:37:42Z</dcterms:modified>
</cp:coreProperties>
</file>